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44"/>
  </p:notesMasterIdLst>
  <p:handoutMasterIdLst>
    <p:handoutMasterId r:id="rId45"/>
  </p:handoutMasterIdLst>
  <p:sldIdLst>
    <p:sldId id="1502" r:id="rId5"/>
    <p:sldId id="1503" r:id="rId6"/>
    <p:sldId id="1523" r:id="rId7"/>
    <p:sldId id="1499" r:id="rId8"/>
    <p:sldId id="1504" r:id="rId9"/>
    <p:sldId id="1535" r:id="rId10"/>
    <p:sldId id="1505" r:id="rId11"/>
    <p:sldId id="1508" r:id="rId12"/>
    <p:sldId id="1507" r:id="rId13"/>
    <p:sldId id="1509" r:id="rId14"/>
    <p:sldId id="1511" r:id="rId15"/>
    <p:sldId id="1510" r:id="rId16"/>
    <p:sldId id="1512" r:id="rId17"/>
    <p:sldId id="1521" r:id="rId18"/>
    <p:sldId id="1520" r:id="rId19"/>
    <p:sldId id="1514" r:id="rId20"/>
    <p:sldId id="1536" r:id="rId21"/>
    <p:sldId id="1515" r:id="rId22"/>
    <p:sldId id="1516" r:id="rId23"/>
    <p:sldId id="1517" r:id="rId24"/>
    <p:sldId id="1519" r:id="rId25"/>
    <p:sldId id="1518" r:id="rId26"/>
    <p:sldId id="1522" r:id="rId27"/>
    <p:sldId id="1538" r:id="rId28"/>
    <p:sldId id="1539" r:id="rId29"/>
    <p:sldId id="1532" r:id="rId30"/>
    <p:sldId id="1533" r:id="rId31"/>
    <p:sldId id="1527" r:id="rId32"/>
    <p:sldId id="1526" r:id="rId33"/>
    <p:sldId id="755" r:id="rId34"/>
    <p:sldId id="644" r:id="rId35"/>
    <p:sldId id="449" r:id="rId36"/>
    <p:sldId id="1656" r:id="rId37"/>
    <p:sldId id="1453" r:id="rId38"/>
    <p:sldId id="1528" r:id="rId39"/>
    <p:sldId id="1529" r:id="rId40"/>
    <p:sldId id="1530" r:id="rId41"/>
    <p:sldId id="1531" r:id="rId42"/>
    <p:sldId id="1506" r:id="rId43"/>
  </p:sldIdLst>
  <p:sldSz cx="9144000" cy="6858000" type="screen4x3"/>
  <p:notesSz cx="10234613" cy="70993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b="1" i="1" kern="1200">
        <a:solidFill>
          <a:srgbClr val="FF3300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b="1" i="1" kern="1200">
        <a:solidFill>
          <a:srgbClr val="FF3300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b="1" i="1" kern="1200">
        <a:solidFill>
          <a:srgbClr val="FF3300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b="1" i="1" kern="1200">
        <a:solidFill>
          <a:srgbClr val="FF3300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b="1" i="1" kern="1200">
        <a:solidFill>
          <a:srgbClr val="FF3300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b="1" i="1" kern="1200">
        <a:solidFill>
          <a:srgbClr val="FF3300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b="1" i="1" kern="1200">
        <a:solidFill>
          <a:srgbClr val="FF3300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b="1" i="1" kern="1200">
        <a:solidFill>
          <a:srgbClr val="FF3300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b="1" i="1" kern="1200">
        <a:solidFill>
          <a:srgbClr val="FF3300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6">
          <p15:clr>
            <a:srgbClr val="A4A3A4"/>
          </p15:clr>
        </p15:guide>
        <p15:guide id="2" pos="32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00"/>
    <a:srgbClr val="FFCCFF"/>
    <a:srgbClr val="FFFF99"/>
    <a:srgbClr val="FF3300"/>
    <a:srgbClr val="FFFFCC"/>
    <a:srgbClr val="66CCFF"/>
    <a:srgbClr val="CCFFFF"/>
    <a:srgbClr val="FFFF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EE4E27-C851-4842-8679-77F84FE8EA96}" v="6" dt="2025-10-03T19:37:32.4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86355" autoAdjust="0"/>
  </p:normalViewPr>
  <p:slideViewPr>
    <p:cSldViewPr>
      <p:cViewPr varScale="1">
        <p:scale>
          <a:sx n="55" d="100"/>
          <a:sy n="55" d="100"/>
        </p:scale>
        <p:origin x="97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0994"/>
    </p:cViewPr>
  </p:outlineViewPr>
  <p:notesTextViewPr>
    <p:cViewPr>
      <p:scale>
        <a:sx n="50" d="100"/>
        <a:sy n="50" d="100"/>
      </p:scale>
      <p:origin x="0" y="0"/>
    </p:cViewPr>
  </p:notesTextViewPr>
  <p:sorterViewPr>
    <p:cViewPr varScale="1">
      <p:scale>
        <a:sx n="1" d="1"/>
        <a:sy n="1" d="1"/>
      </p:scale>
      <p:origin x="0" y="-5592"/>
    </p:cViewPr>
  </p:sorterViewPr>
  <p:notesViewPr>
    <p:cSldViewPr>
      <p:cViewPr varScale="1">
        <p:scale>
          <a:sx n="67" d="100"/>
          <a:sy n="67" d="100"/>
        </p:scale>
        <p:origin x="-864" y="-114"/>
      </p:cViewPr>
      <p:guideLst>
        <p:guide orient="horz" pos="2236"/>
        <p:guide pos="3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2" tIns="47746" rIns="95492" bIns="47746" numCol="1" anchor="t" anchorCtr="0" compatLnSpc="1">
            <a:prstTxWarp prst="textNoShape">
              <a:avLst/>
            </a:prstTxWarp>
          </a:bodyPr>
          <a:lstStyle>
            <a:lvl1pPr algn="l" defTabSz="955675">
              <a:defRPr kumimoji="0" sz="1300" b="0" i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7550" y="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2" tIns="47746" rIns="95492" bIns="47746" numCol="1" anchor="t" anchorCtr="0" compatLnSpc="1">
            <a:prstTxWarp prst="textNoShape">
              <a:avLst/>
            </a:prstTxWarp>
          </a:bodyPr>
          <a:lstStyle>
            <a:lvl1pPr algn="r" defTabSz="955675">
              <a:defRPr kumimoji="0" sz="1300" b="0" i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86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2113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2" tIns="47746" rIns="95492" bIns="47746" numCol="1" anchor="b" anchorCtr="0" compatLnSpc="1">
            <a:prstTxWarp prst="textNoShape">
              <a:avLst/>
            </a:prstTxWarp>
          </a:bodyPr>
          <a:lstStyle>
            <a:lvl1pPr algn="l" defTabSz="955675">
              <a:defRPr kumimoji="0" sz="1300" b="0" i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86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7550" y="6742113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2" tIns="47746" rIns="95492" bIns="47746" numCol="1" anchor="b" anchorCtr="0" compatLnSpc="1">
            <a:prstTxWarp prst="textNoShape">
              <a:avLst/>
            </a:prstTxWarp>
          </a:bodyPr>
          <a:lstStyle>
            <a:lvl1pPr algn="r" defTabSz="955675">
              <a:defRPr kumimoji="0" sz="1300" b="0" i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3FF9F163-DC69-4B14-8AB4-3D1D30B1F2A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1459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2" tIns="47746" rIns="95492" bIns="47746" numCol="1" anchor="t" anchorCtr="0" compatLnSpc="1">
            <a:prstTxWarp prst="textNoShape">
              <a:avLst/>
            </a:prstTxWarp>
          </a:bodyPr>
          <a:lstStyle>
            <a:lvl1pPr algn="l" defTabSz="955675">
              <a:defRPr kumimoji="0" sz="1300" b="0" i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7550" y="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2" tIns="47746" rIns="95492" bIns="47746" numCol="1" anchor="t" anchorCtr="0" compatLnSpc="1">
            <a:prstTxWarp prst="textNoShape">
              <a:avLst/>
            </a:prstTxWarp>
          </a:bodyPr>
          <a:lstStyle>
            <a:lvl1pPr algn="r" defTabSz="955675">
              <a:defRPr kumimoji="0" sz="1300" b="0" i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28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4863" y="531813"/>
            <a:ext cx="3549650" cy="2662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22350" y="3373438"/>
            <a:ext cx="8189913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2" tIns="47746" rIns="95492" bIns="477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2113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2" tIns="47746" rIns="95492" bIns="47746" numCol="1" anchor="b" anchorCtr="0" compatLnSpc="1">
            <a:prstTxWarp prst="textNoShape">
              <a:avLst/>
            </a:prstTxWarp>
          </a:bodyPr>
          <a:lstStyle>
            <a:lvl1pPr algn="l" defTabSz="955675">
              <a:defRPr kumimoji="0" sz="1300" b="0" i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7550" y="6742113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2" tIns="47746" rIns="95492" bIns="47746" numCol="1" anchor="b" anchorCtr="0" compatLnSpc="1">
            <a:prstTxWarp prst="textNoShape">
              <a:avLst/>
            </a:prstTxWarp>
          </a:bodyPr>
          <a:lstStyle>
            <a:lvl1pPr algn="r" defTabSz="955675">
              <a:defRPr kumimoji="0" sz="1300" b="0" i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9AD23512-F80C-4F1D-B204-89DB78ABE22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66909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21" tIns="48710" rIns="97421" bIns="48710" anchor="b"/>
          <a:lstStyle>
            <a:lvl1pPr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31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3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FC682F4-507E-43AB-8286-2BFC70850290}" type="slidenum">
              <a:rPr lang="en-US" altLang="pt-BR" sz="1400"/>
              <a:pPr algn="r" eaLnBrk="1" hangingPunct="1">
                <a:spcBef>
                  <a:spcPct val="0"/>
                </a:spcBef>
              </a:pPr>
              <a:t>4</a:t>
            </a:fld>
            <a:endParaRPr lang="en-US" altLang="pt-BR" sz="14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5175"/>
            <a:ext cx="5119688" cy="3840163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21" tIns="48710" rIns="97421" bIns="48710"/>
          <a:lstStyle/>
          <a:p>
            <a:pPr eaLnBrk="1" hangingPunct="1"/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4587082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D23512-F80C-4F1D-B204-89DB78ABE220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852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D23512-F80C-4F1D-B204-89DB78ABE220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82523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D23512-F80C-4F1D-B204-89DB78ABE220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63958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D23512-F80C-4F1D-B204-89DB78ABE220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9396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D23512-F80C-4F1D-B204-89DB78ABE220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07999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D23512-F80C-4F1D-B204-89DB78ABE220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96062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D23512-F80C-4F1D-B204-89DB78ABE220}" type="slidenum">
              <a:rPr lang="pt-BR" smtClean="0"/>
              <a:pPr>
                <a:defRPr/>
              </a:pPr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87625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D23512-F80C-4F1D-B204-89DB78ABE220}" type="slidenum">
              <a:rPr lang="pt-BR" smtClean="0"/>
              <a:pPr>
                <a:defRPr/>
              </a:pPr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03382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D23512-F80C-4F1D-B204-89DB78ABE220}" type="slidenum">
              <a:rPr lang="pt-BR" smtClean="0"/>
              <a:pPr>
                <a:defRPr/>
              </a:pPr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43255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D23512-F80C-4F1D-B204-89DB78ABE220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0794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D23512-F80C-4F1D-B204-89DB78ABE220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99072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0600" y="766763"/>
            <a:ext cx="5119688" cy="3838575"/>
          </a:xfrm>
          <a:ln/>
        </p:spPr>
      </p:sp>
      <p:sp>
        <p:nvSpPr>
          <p:cNvPr id="260099" name="Notes Placeholder 2"/>
          <p:cNvSpPr>
            <a:spLocks noGrp="1"/>
          </p:cNvSpPr>
          <p:nvPr>
            <p:ph type="body" idx="1"/>
          </p:nvPr>
        </p:nvSpPr>
        <p:spPr>
          <a:xfrm>
            <a:off x="710262" y="4860984"/>
            <a:ext cx="5678779" cy="4606949"/>
          </a:xfrm>
          <a:noFill/>
          <a:ln/>
        </p:spPr>
        <p:txBody>
          <a:bodyPr lIns="99048" tIns="49524" rIns="99048" bIns="49524"/>
          <a:lstStyle/>
          <a:p>
            <a:endParaRPr lang="pt-BR"/>
          </a:p>
        </p:txBody>
      </p:sp>
      <p:sp>
        <p:nvSpPr>
          <p:cNvPr id="260100" name="Slide Number Placeholder 3"/>
          <p:cNvSpPr txBox="1">
            <a:spLocks noGrp="1"/>
          </p:cNvSpPr>
          <p:nvPr/>
        </p:nvSpPr>
        <p:spPr bwMode="auto">
          <a:xfrm>
            <a:off x="4021505" y="9721968"/>
            <a:ext cx="3076694" cy="510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/>
            <a:fld id="{A94ED8A7-C7A9-45F0-8548-96AF791FDE1E}" type="slidenum">
              <a:rPr lang="pt-BR" sz="1300">
                <a:solidFill>
                  <a:srgbClr val="000000"/>
                </a:solidFill>
                <a:latin typeface="Calibri" pitchFamily="34" charset="0"/>
              </a:rPr>
              <a:pPr algn="r"/>
              <a:t>25</a:t>
            </a:fld>
            <a:endParaRPr lang="pt-BR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5954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D23512-F80C-4F1D-B204-89DB78ABE220}" type="slidenum">
              <a:rPr lang="pt-BR" smtClean="0"/>
              <a:pPr>
                <a:defRPr/>
              </a:pPr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39962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D23512-F80C-4F1D-B204-89DB78ABE220}" type="slidenum">
              <a:rPr lang="pt-BR" smtClean="0"/>
              <a:pPr>
                <a:defRPr/>
              </a:pPr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97291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D23512-F80C-4F1D-B204-89DB78ABE220}" type="slidenum">
              <a:rPr lang="pt-BR" smtClean="0"/>
              <a:pPr>
                <a:defRPr/>
              </a:pPr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97062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6763"/>
            <a:ext cx="5116512" cy="3838575"/>
          </a:xfrm>
          <a:ln/>
        </p:spPr>
      </p:sp>
      <p:sp>
        <p:nvSpPr>
          <p:cNvPr id="260099" name="Notes Placeholder 2"/>
          <p:cNvSpPr>
            <a:spLocks noGrp="1"/>
          </p:cNvSpPr>
          <p:nvPr>
            <p:ph type="body" idx="1"/>
          </p:nvPr>
        </p:nvSpPr>
        <p:spPr>
          <a:xfrm>
            <a:off x="710262" y="4860984"/>
            <a:ext cx="5678779" cy="4606949"/>
          </a:xfrm>
          <a:noFill/>
          <a:ln/>
        </p:spPr>
        <p:txBody>
          <a:bodyPr lIns="99048" tIns="49524" rIns="99048" bIns="49524"/>
          <a:lstStyle/>
          <a:p>
            <a:endParaRPr lang="pt-BR"/>
          </a:p>
        </p:txBody>
      </p:sp>
      <p:sp>
        <p:nvSpPr>
          <p:cNvPr id="260100" name="Slide Number Placeholder 3"/>
          <p:cNvSpPr txBox="1">
            <a:spLocks noGrp="1"/>
          </p:cNvSpPr>
          <p:nvPr/>
        </p:nvSpPr>
        <p:spPr bwMode="auto">
          <a:xfrm>
            <a:off x="4021505" y="9721968"/>
            <a:ext cx="3076694" cy="510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/>
            <a:fld id="{A94ED8A7-C7A9-45F0-8548-96AF791FDE1E}" type="slidenum">
              <a:rPr lang="pt-BR" sz="1300">
                <a:solidFill>
                  <a:srgbClr val="000000"/>
                </a:solidFill>
                <a:latin typeface="Calibri" pitchFamily="34" charset="0"/>
              </a:rPr>
              <a:pPr algn="r"/>
              <a:t>38</a:t>
            </a:fld>
            <a:endParaRPr lang="pt-BR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1338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D23512-F80C-4F1D-B204-89DB78ABE220}" type="slidenum">
              <a:rPr lang="pt-BR" smtClean="0"/>
              <a:pPr>
                <a:defRPr/>
              </a:pPr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8444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D23512-F80C-4F1D-B204-89DB78ABE220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9720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D23512-F80C-4F1D-B204-89DB78ABE220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0739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D23512-F80C-4F1D-B204-89DB78ABE220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662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D23512-F80C-4F1D-B204-89DB78ABE220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5924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D23512-F80C-4F1D-B204-89DB78ABE220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1600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D23512-F80C-4F1D-B204-89DB78ABE220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3653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D23512-F80C-4F1D-B204-89DB78ABE220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6656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kumimoji="1" lang="pt-BR" b="0" i="0">
                <a:solidFill>
                  <a:schemeClr val="tx1"/>
                </a:solidFill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pt-BR" b="0" i="0">
                <a:solidFill>
                  <a:schemeClr val="tx1"/>
                </a:solidFill>
                <a:cs typeface="+mn-cs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kumimoji="1" lang="pt-BR" b="0" i="0">
                <a:solidFill>
                  <a:schemeClr val="tx1"/>
                </a:solidFill>
                <a:cs typeface="+mn-cs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kumimoji="1" lang="pt-BR" b="0" i="0">
                <a:solidFill>
                  <a:schemeClr val="tx1"/>
                </a:solidFill>
                <a:cs typeface="+mn-cs"/>
              </a:endParaRPr>
            </a:p>
          </p:txBody>
        </p:sp>
      </p:grp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kumimoji="1" lang="pt-BR" b="0" i="0">
                <a:solidFill>
                  <a:schemeClr val="tx1"/>
                </a:solidFill>
                <a:cs typeface="+mn-cs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kumimoji="1" lang="pt-BR" b="0" i="0">
                <a:solidFill>
                  <a:schemeClr val="tx1"/>
                </a:solidFill>
                <a:cs typeface="+mn-cs"/>
              </a:endParaRPr>
            </a:p>
          </p:txBody>
        </p:sp>
      </p:grpSp>
      <p:grpSp>
        <p:nvGrpSpPr>
          <p:cNvPr id="13" name="Group 11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kumimoji="1" lang="pt-BR" b="0" i="0">
                <a:solidFill>
                  <a:schemeClr val="tx1"/>
                </a:solidFill>
                <a:cs typeface="+mn-cs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kumimoji="1" lang="pt-BR" b="0" i="0">
                <a:solidFill>
                  <a:schemeClr val="tx1"/>
                </a:solidFill>
                <a:cs typeface="+mn-cs"/>
              </a:endParaRPr>
            </a:p>
          </p:txBody>
        </p:sp>
      </p:grpSp>
      <p:sp>
        <p:nvSpPr>
          <p:cNvPr id="9230" name="Rectangle 1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81200"/>
            <a:ext cx="7772400" cy="1143000"/>
          </a:xfrm>
        </p:spPr>
        <p:txBody>
          <a:bodyPr anchor="ctr"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9231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39738" y="5989638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 b="0" i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4C083440-CDFD-4ACD-9777-5BF372279B0D}" type="datetime1">
              <a:rPr lang="pt-BR"/>
              <a:pPr>
                <a:defRPr/>
              </a:pPr>
              <a:t>03/10/2025</a:t>
            </a:fld>
            <a:endParaRPr lang="pt-BR"/>
          </a:p>
        </p:txBody>
      </p:sp>
      <p:sp>
        <p:nvSpPr>
          <p:cNvPr id="17" name="Rectangle 1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35313" y="6002338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 i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800850" y="5978525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 b="0" i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9E6F5CBD-9DC5-4401-8796-59DA7DE15F9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609600"/>
            <a:ext cx="207645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609600"/>
            <a:ext cx="607695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81000" y="1752600"/>
            <a:ext cx="8305800" cy="4724400"/>
          </a:xfrm>
        </p:spPr>
        <p:txBody>
          <a:bodyPr/>
          <a:lstStyle/>
          <a:p>
            <a:pPr lvl="0"/>
            <a:endParaRPr lang="pt-BR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752600"/>
            <a:ext cx="8305800" cy="4724400"/>
          </a:xfrm>
        </p:spPr>
        <p:txBody>
          <a:bodyPr/>
          <a:lstStyle/>
          <a:p>
            <a:pPr lvl="0"/>
            <a:endParaRPr lang="pt-BR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752600"/>
            <a:ext cx="40767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752600"/>
            <a:ext cx="40767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752600"/>
            <a:ext cx="40767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752600"/>
            <a:ext cx="40767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4191000"/>
            <a:ext cx="40767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752600"/>
            <a:ext cx="40767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752600"/>
            <a:ext cx="40767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4191000"/>
            <a:ext cx="40767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7526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7526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8195" name="Rectangle 3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kumimoji="1" lang="pt-BR" b="0" i="0">
                <a:solidFill>
                  <a:schemeClr val="tx1"/>
                </a:solidFill>
                <a:cs typeface="+mn-cs"/>
              </a:endParaRPr>
            </a:p>
          </p:txBody>
        </p:sp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pt-BR" b="0" i="0">
                <a:solidFill>
                  <a:schemeClr val="tx1"/>
                </a:solidFill>
                <a:cs typeface="+mn-cs"/>
              </a:endParaRPr>
            </a:p>
          </p:txBody>
        </p:sp>
      </p:grpSp>
      <p:grpSp>
        <p:nvGrpSpPr>
          <p:cNvPr id="9219" name="Group 5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8198" name="Rectangle 6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kumimoji="1" lang="pt-BR" b="0" i="0">
                <a:solidFill>
                  <a:schemeClr val="tx1"/>
                </a:solidFill>
                <a:cs typeface="+mn-cs"/>
              </a:endParaRPr>
            </a:p>
          </p:txBody>
        </p:sp>
        <p:sp>
          <p:nvSpPr>
            <p:cNvPr id="8199" name="Rectangle 7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kumimoji="1" lang="pt-BR" b="0" i="0">
                <a:solidFill>
                  <a:schemeClr val="tx1"/>
                </a:solidFill>
                <a:cs typeface="+mn-cs"/>
              </a:endParaRPr>
            </a:p>
          </p:txBody>
        </p:sp>
      </p:grpSp>
      <p:grpSp>
        <p:nvGrpSpPr>
          <p:cNvPr id="9220" name="Group 8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8201" name="Rectangle 9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kumimoji="1" lang="pt-BR" b="0" i="0">
                <a:solidFill>
                  <a:schemeClr val="tx1"/>
                </a:solidFill>
                <a:cs typeface="+mn-cs"/>
              </a:endParaRPr>
            </a:p>
          </p:txBody>
        </p:sp>
        <p:sp>
          <p:nvSpPr>
            <p:cNvPr id="8202" name="Rectangle 10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kumimoji="1" lang="pt-BR" b="0" i="0">
                <a:solidFill>
                  <a:schemeClr val="tx1"/>
                </a:solidFill>
                <a:cs typeface="+mn-cs"/>
              </a:endParaRPr>
            </a:p>
          </p:txBody>
        </p:sp>
      </p:grpSp>
      <p:grpSp>
        <p:nvGrpSpPr>
          <p:cNvPr id="9221" name="Group 11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8204" name="Rectangle 12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kumimoji="1" lang="pt-BR" b="0" i="0">
                <a:solidFill>
                  <a:schemeClr val="tx1"/>
                </a:solidFill>
                <a:cs typeface="+mn-cs"/>
              </a:endParaRPr>
            </a:p>
          </p:txBody>
        </p:sp>
        <p:sp>
          <p:nvSpPr>
            <p:cNvPr id="8205" name="Rectangle 13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kumimoji="1" lang="pt-BR" b="0" i="0">
                <a:solidFill>
                  <a:schemeClr val="tx1"/>
                </a:solidFill>
                <a:cs typeface="+mn-cs"/>
              </a:endParaRPr>
            </a:p>
          </p:txBody>
        </p:sp>
      </p:grpSp>
      <p:grpSp>
        <p:nvGrpSpPr>
          <p:cNvPr id="9222" name="Group 14"/>
          <p:cNvGrpSpPr>
            <a:grpSpLocks/>
          </p:cNvGrpSpPr>
          <p:nvPr/>
        </p:nvGrpSpPr>
        <p:grpSpPr bwMode="auto">
          <a:xfrm>
            <a:off x="71438" y="176213"/>
            <a:ext cx="8745537" cy="161925"/>
            <a:chOff x="45" y="111"/>
            <a:chExt cx="5509" cy="102"/>
          </a:xfrm>
        </p:grpSpPr>
        <p:sp>
          <p:nvSpPr>
            <p:cNvPr id="8207" name="Rectangle 15"/>
            <p:cNvSpPr>
              <a:spLocks noChangeArrowheads="1"/>
            </p:cNvSpPr>
            <p:nvPr/>
          </p:nvSpPr>
          <p:spPr bwMode="auto">
            <a:xfrm rot="5400000" flipV="1">
              <a:off x="2850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kumimoji="1" lang="pt-BR" b="0" i="0">
                <a:solidFill>
                  <a:schemeClr val="tx1"/>
                </a:solidFill>
                <a:cs typeface="+mn-cs"/>
              </a:endParaRPr>
            </a:p>
          </p:txBody>
        </p:sp>
        <p:sp>
          <p:nvSpPr>
            <p:cNvPr id="8208" name="Rectangle 16"/>
            <p:cNvSpPr>
              <a:spLocks noChangeArrowheads="1"/>
            </p:cNvSpPr>
            <p:nvPr/>
          </p:nvSpPr>
          <p:spPr bwMode="auto">
            <a:xfrm rot="5400000" flipV="1">
              <a:off x="2781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kumimoji="1" lang="pt-BR" b="0" i="0">
                <a:solidFill>
                  <a:schemeClr val="tx1"/>
                </a:solidFill>
                <a:cs typeface="+mn-cs"/>
              </a:endParaRPr>
            </a:p>
          </p:txBody>
        </p:sp>
      </p:grpSp>
      <p:sp>
        <p:nvSpPr>
          <p:cNvPr id="9223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9224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752600"/>
            <a:ext cx="8305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  <p:sldLayoutId id="2147483912" r:id="rId13"/>
    <p:sldLayoutId id="2147483913" r:id="rId14"/>
    <p:sldLayoutId id="2147483914" r:id="rId15"/>
    <p:sldLayoutId id="2147483915" r:id="rId16"/>
    <p:sldLayoutId id="2147483916" r:id="rId1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2.jpeg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emf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emf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g"/><Relationship Id="rId4" Type="http://schemas.openxmlformats.org/officeDocument/2006/relationships/image" Target="../media/image45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jp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logo%20bo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292"/>
          <a:stretch>
            <a:fillRect/>
          </a:stretch>
        </p:blipFill>
        <p:spPr bwMode="auto">
          <a:xfrm>
            <a:off x="564605" y="620688"/>
            <a:ext cx="1021080" cy="7772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4211960" y="5517232"/>
            <a:ext cx="4694747" cy="830997"/>
          </a:xfrm>
          <a:prstGeom prst="rect">
            <a:avLst/>
          </a:prstGeom>
          <a:solidFill>
            <a:srgbClr val="FFFFCC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pt-BR" i="0" dirty="0">
                <a:solidFill>
                  <a:schemeClr val="tx1"/>
                </a:solidFill>
              </a:rPr>
              <a:t>Ana Paula Mussi Szabo Cherobim</a:t>
            </a:r>
          </a:p>
          <a:p>
            <a:r>
              <a:rPr lang="pt-BR" b="0" i="0" dirty="0">
                <a:solidFill>
                  <a:schemeClr val="tx1"/>
                </a:solidFill>
              </a:rPr>
              <a:t>anapaulamussi@ufpr.br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770122" y="2132856"/>
            <a:ext cx="7920880" cy="1961059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3600">
                <a:solidFill>
                  <a:schemeClr val="tx2"/>
                </a:solidFill>
                <a:latin typeface="Tahoma" pitchFamily="34" charset="0"/>
              </a:defRPr>
            </a:lvl2pPr>
            <a:lvl3pPr eaLnBrk="0" hangingPunct="0">
              <a:defRPr sz="3600">
                <a:solidFill>
                  <a:schemeClr val="tx2"/>
                </a:solidFill>
                <a:latin typeface="Tahoma" pitchFamily="34" charset="0"/>
              </a:defRPr>
            </a:lvl3pPr>
            <a:lvl4pPr eaLnBrk="0" hangingPunct="0">
              <a:defRPr sz="3600">
                <a:solidFill>
                  <a:schemeClr val="tx2"/>
                </a:solidFill>
                <a:latin typeface="Tahoma" pitchFamily="34" charset="0"/>
              </a:defRPr>
            </a:lvl4pPr>
            <a:lvl5pPr eaLnBrk="0" hangingPunct="0">
              <a:defRPr sz="3600">
                <a:solidFill>
                  <a:schemeClr val="tx2"/>
                </a:solidFill>
                <a:latin typeface="Tahoma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/>
            <a:r>
              <a:rPr lang="pt-BR" b="0" i="0" dirty="0"/>
              <a:t>Tranquilidade Financeira: </a:t>
            </a:r>
          </a:p>
          <a:p>
            <a:pPr algn="ctr"/>
            <a:r>
              <a:rPr lang="pt-BR" b="0" i="0" dirty="0"/>
              <a:t> </a:t>
            </a:r>
            <a:br>
              <a:rPr lang="pt-BR" b="0" i="0" dirty="0"/>
            </a:br>
            <a:r>
              <a:rPr lang="pt-BR" b="0" i="0" dirty="0"/>
              <a:t>Como sair do </a:t>
            </a:r>
            <a:r>
              <a:rPr lang="pt-BR" b="0" i="0" dirty="0">
                <a:solidFill>
                  <a:srgbClr val="FF0000"/>
                </a:solidFill>
              </a:rPr>
              <a:t>Vermelho</a:t>
            </a:r>
            <a:r>
              <a:rPr lang="pt-BR" b="0" i="0" dirty="0"/>
              <a:t> e voltar para o </a:t>
            </a:r>
            <a:r>
              <a:rPr lang="pt-BR" b="0" i="0" dirty="0">
                <a:solidFill>
                  <a:schemeClr val="tx2">
                    <a:lumMod val="75000"/>
                  </a:schemeClr>
                </a:solidFill>
              </a:rPr>
              <a:t>Azul</a:t>
            </a:r>
          </a:p>
          <a:p>
            <a:pPr algn="ctr"/>
            <a:r>
              <a:rPr lang="pt-BR" b="0" i="0" dirty="0"/>
              <a:t>Como investir com tranquilidade?  </a:t>
            </a:r>
          </a:p>
        </p:txBody>
      </p:sp>
      <p:sp>
        <p:nvSpPr>
          <p:cNvPr id="10" name="AutoShape 2" descr="Mulher Treinadora Ou Mentora De Negócios Segurando Dinheiro Ou Dinheiro E  Ensinando As Pessoas Com Caneta Apontando E Sorrindo Ilustração Stock -  Ilustração de posse, linha: 2773712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1804699" y="660222"/>
            <a:ext cx="6898222" cy="1112594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algn="ctr" eaLnBrk="1" hangingPunct="1">
              <a:defRPr sz="2800" b="0" i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3600">
                <a:solidFill>
                  <a:schemeClr val="tx2"/>
                </a:solidFill>
                <a:latin typeface="Tahoma" pitchFamily="34" charset="0"/>
              </a:defRPr>
            </a:lvl2pPr>
            <a:lvl3pPr eaLnBrk="0" hangingPunct="0">
              <a:defRPr sz="3600">
                <a:solidFill>
                  <a:schemeClr val="tx2"/>
                </a:solidFill>
                <a:latin typeface="Tahoma" pitchFamily="34" charset="0"/>
              </a:defRPr>
            </a:lvl3pPr>
            <a:lvl4pPr eaLnBrk="0" hangingPunct="0">
              <a:defRPr sz="3600">
                <a:solidFill>
                  <a:schemeClr val="tx2"/>
                </a:solidFill>
                <a:latin typeface="Tahoma" pitchFamily="34" charset="0"/>
              </a:defRPr>
            </a:lvl4pPr>
            <a:lvl5pPr eaLnBrk="0" hangingPunct="0">
              <a:defRPr sz="3600">
                <a:solidFill>
                  <a:schemeClr val="tx2"/>
                </a:solidFill>
                <a:latin typeface="Tahoma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pt-BR" dirty="0"/>
              <a:t>Finanças Pessoais </a:t>
            </a:r>
          </a:p>
        </p:txBody>
      </p:sp>
    </p:spTree>
    <p:extLst>
      <p:ext uri="{BB962C8B-B14F-4D97-AF65-F5344CB8AC3E}">
        <p14:creationId xmlns:p14="http://schemas.microsoft.com/office/powerpoint/2010/main" val="87849820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51881" y="657197"/>
            <a:ext cx="6262464" cy="990600"/>
          </a:xfrm>
          <a:solidFill>
            <a:srgbClr val="FFFF66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/>
              <a:t>Finanças ao longo da vida </a:t>
            </a:r>
          </a:p>
        </p:txBody>
      </p:sp>
      <p:pic>
        <p:nvPicPr>
          <p:cNvPr id="4" name="Imagem 3" descr="logo%20bo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292"/>
          <a:stretch>
            <a:fillRect/>
          </a:stretch>
        </p:blipFill>
        <p:spPr bwMode="auto">
          <a:xfrm>
            <a:off x="467544" y="609600"/>
            <a:ext cx="1021080" cy="7772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Marcador de Posição de Conteúdo 2"/>
          <p:cNvSpPr>
            <a:spLocks noGrp="1"/>
          </p:cNvSpPr>
          <p:nvPr>
            <p:ph idx="1"/>
          </p:nvPr>
        </p:nvSpPr>
        <p:spPr>
          <a:xfrm>
            <a:off x="350235" y="1948034"/>
            <a:ext cx="8305800" cy="956320"/>
          </a:xfrm>
          <a:solidFill>
            <a:srgbClr val="FFFFCC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pt-BR" sz="2800" dirty="0"/>
              <a:t>Adulto jovem: formação pessoal, espiritual e formação de patrimônio. </a:t>
            </a:r>
          </a:p>
        </p:txBody>
      </p:sp>
      <p:sp>
        <p:nvSpPr>
          <p:cNvPr id="8" name="Marcador de Posição de Conteúdo 2"/>
          <p:cNvSpPr txBox="1">
            <a:spLocks/>
          </p:cNvSpPr>
          <p:nvPr/>
        </p:nvSpPr>
        <p:spPr bwMode="auto">
          <a:xfrm>
            <a:off x="376064" y="3193638"/>
            <a:ext cx="8305800" cy="106828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t-BR" sz="2800" b="0" i="0" dirty="0"/>
              <a:t>Adulto “quarentão”: Formação da familia, despesas aumentam, equilíbrio  </a:t>
            </a:r>
          </a:p>
        </p:txBody>
      </p:sp>
      <p:sp>
        <p:nvSpPr>
          <p:cNvPr id="10" name="Marcador de Posição de Conteúdo 2"/>
          <p:cNvSpPr txBox="1">
            <a:spLocks/>
          </p:cNvSpPr>
          <p:nvPr/>
        </p:nvSpPr>
        <p:spPr bwMode="auto">
          <a:xfrm>
            <a:off x="350235" y="4437112"/>
            <a:ext cx="8305800" cy="68891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t-BR" sz="2800" b="0" i="0" dirty="0"/>
              <a:t>Adultos “ cinquentão” : Deixe os filhos voarem.</a:t>
            </a:r>
          </a:p>
        </p:txBody>
      </p:sp>
      <p:sp>
        <p:nvSpPr>
          <p:cNvPr id="9" name="Marcador de Posição de Conteúdo 2"/>
          <p:cNvSpPr txBox="1">
            <a:spLocks/>
          </p:cNvSpPr>
          <p:nvPr/>
        </p:nvSpPr>
        <p:spPr bwMode="auto">
          <a:xfrm>
            <a:off x="376064" y="5301208"/>
            <a:ext cx="8305800" cy="1151046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t-BR" sz="2800" b="0" i="0" dirty="0"/>
              <a:t>Adultos “ sessenta +” : Já consegue aproveitar a vida? Aposentadoria </a:t>
            </a:r>
          </a:p>
        </p:txBody>
      </p:sp>
    </p:spTree>
    <p:extLst>
      <p:ext uri="{BB962C8B-B14F-4D97-AF65-F5344CB8AC3E}">
        <p14:creationId xmlns:p14="http://schemas.microsoft.com/office/powerpoint/2010/main" val="239309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 animBg="1"/>
      <p:bldP spid="10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39752" y="236440"/>
            <a:ext cx="6262464" cy="990600"/>
          </a:xfrm>
          <a:solidFill>
            <a:srgbClr val="FFFF66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/>
              <a:t>Fases da Vida e Finanças</a:t>
            </a:r>
          </a:p>
        </p:txBody>
      </p:sp>
      <p:pic>
        <p:nvPicPr>
          <p:cNvPr id="4" name="Imagem 3" descr="logo%20bo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292"/>
          <a:stretch>
            <a:fillRect/>
          </a:stretch>
        </p:blipFill>
        <p:spPr bwMode="auto">
          <a:xfrm>
            <a:off x="467544" y="609600"/>
            <a:ext cx="1021080" cy="777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700808"/>
            <a:ext cx="2247900" cy="37719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700808"/>
            <a:ext cx="2619375" cy="174307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92" y="2667595"/>
            <a:ext cx="2486025" cy="183832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25144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09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51881" y="657197"/>
            <a:ext cx="6262464" cy="990600"/>
          </a:xfrm>
          <a:solidFill>
            <a:srgbClr val="FFFF66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/>
              <a:t>Finanças ao longo da vida </a:t>
            </a:r>
          </a:p>
        </p:txBody>
      </p:sp>
      <p:pic>
        <p:nvPicPr>
          <p:cNvPr id="4" name="Imagem 3" descr="logo%20bo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292"/>
          <a:stretch>
            <a:fillRect/>
          </a:stretch>
        </p:blipFill>
        <p:spPr bwMode="auto">
          <a:xfrm>
            <a:off x="467544" y="609600"/>
            <a:ext cx="1021080" cy="7772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Marcador de Posição de Conteúdo 2"/>
          <p:cNvSpPr>
            <a:spLocks noGrp="1"/>
          </p:cNvSpPr>
          <p:nvPr>
            <p:ph idx="1"/>
          </p:nvPr>
        </p:nvSpPr>
        <p:spPr>
          <a:xfrm>
            <a:off x="350235" y="1948034"/>
            <a:ext cx="8305800" cy="956320"/>
          </a:xfrm>
          <a:solidFill>
            <a:srgbClr val="FFFFCC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pt-BR" sz="2800" dirty="0"/>
              <a:t>Idoso trabalhando – outra forma de renda, outras atividades.</a:t>
            </a:r>
          </a:p>
        </p:txBody>
      </p:sp>
      <p:sp>
        <p:nvSpPr>
          <p:cNvPr id="8" name="Marcador de Posição de Conteúdo 2"/>
          <p:cNvSpPr txBox="1">
            <a:spLocks/>
          </p:cNvSpPr>
          <p:nvPr/>
        </p:nvSpPr>
        <p:spPr bwMode="auto">
          <a:xfrm>
            <a:off x="376064" y="3193638"/>
            <a:ext cx="8305800" cy="106828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t-BR" sz="2800" b="0" i="0" dirty="0"/>
              <a:t>Idoso aposentado – gastar com lazer, para não gastar com remédios e terapia. </a:t>
            </a:r>
          </a:p>
        </p:txBody>
      </p:sp>
      <p:sp>
        <p:nvSpPr>
          <p:cNvPr id="10" name="Marcador de Posição de Conteúdo 2"/>
          <p:cNvSpPr txBox="1">
            <a:spLocks/>
          </p:cNvSpPr>
          <p:nvPr/>
        </p:nvSpPr>
        <p:spPr bwMode="auto">
          <a:xfrm>
            <a:off x="350235" y="4437112"/>
            <a:ext cx="8305800" cy="68891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t-BR" sz="2800" b="0" i="0" dirty="0"/>
              <a:t>Idoso autônomo – ajuda a familia </a:t>
            </a:r>
          </a:p>
        </p:txBody>
      </p:sp>
      <p:sp>
        <p:nvSpPr>
          <p:cNvPr id="9" name="Marcador de Posição de Conteúdo 2"/>
          <p:cNvSpPr txBox="1">
            <a:spLocks/>
          </p:cNvSpPr>
          <p:nvPr/>
        </p:nvSpPr>
        <p:spPr bwMode="auto">
          <a:xfrm>
            <a:off x="376064" y="5301208"/>
            <a:ext cx="8305800" cy="72008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t-BR" sz="2800" b="0" i="0" dirty="0"/>
              <a:t>Idoso dependente – é ajudado pela familia. </a:t>
            </a:r>
          </a:p>
        </p:txBody>
      </p:sp>
    </p:spTree>
    <p:extLst>
      <p:ext uri="{BB962C8B-B14F-4D97-AF65-F5344CB8AC3E}">
        <p14:creationId xmlns:p14="http://schemas.microsoft.com/office/powerpoint/2010/main" val="376669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 animBg="1"/>
      <p:bldP spid="10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51881" y="657197"/>
            <a:ext cx="6262464" cy="990600"/>
          </a:xfrm>
          <a:solidFill>
            <a:srgbClr val="FFFF66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/>
              <a:t>Principais gastos da infância</a:t>
            </a:r>
          </a:p>
        </p:txBody>
      </p:sp>
      <p:pic>
        <p:nvPicPr>
          <p:cNvPr id="4" name="Imagem 3" descr="logo%20bo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292"/>
          <a:stretch>
            <a:fillRect/>
          </a:stretch>
        </p:blipFill>
        <p:spPr bwMode="auto">
          <a:xfrm>
            <a:off x="467544" y="609600"/>
            <a:ext cx="1021080" cy="7772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Marcador de Posição de Conteúdo 2"/>
          <p:cNvSpPr>
            <a:spLocks noGrp="1"/>
          </p:cNvSpPr>
          <p:nvPr>
            <p:ph idx="1"/>
          </p:nvPr>
        </p:nvSpPr>
        <p:spPr>
          <a:xfrm>
            <a:off x="350235" y="1948034"/>
            <a:ext cx="8305800" cy="956320"/>
          </a:xfrm>
          <a:solidFill>
            <a:srgbClr val="FFFFCC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pt-BR" sz="2800" dirty="0"/>
              <a:t>Crianças – fraldas, aniversários, gastos com saúde. </a:t>
            </a:r>
          </a:p>
        </p:txBody>
      </p:sp>
      <p:sp>
        <p:nvSpPr>
          <p:cNvPr id="8" name="Marcador de Posição de Conteúdo 2"/>
          <p:cNvSpPr txBox="1">
            <a:spLocks/>
          </p:cNvSpPr>
          <p:nvPr/>
        </p:nvSpPr>
        <p:spPr bwMode="auto">
          <a:xfrm>
            <a:off x="376064" y="3193638"/>
            <a:ext cx="8305800" cy="106828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t-BR" sz="2800" b="0" i="0" dirty="0"/>
              <a:t>Armadilhas – Birras, brinquedos caros,</a:t>
            </a:r>
          </a:p>
          <a:p>
            <a:pPr marL="0" indent="0">
              <a:buNone/>
            </a:pPr>
            <a:r>
              <a:rPr lang="pt-BR" sz="2800" b="0" i="0" dirty="0"/>
              <a:t>escolas para heróis e superhomens! 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551210"/>
            <a:ext cx="284797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817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9712" y="502920"/>
            <a:ext cx="6262464" cy="990600"/>
          </a:xfrm>
          <a:solidFill>
            <a:srgbClr val="FFFF66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/>
              <a:t>Principais gastos jovens </a:t>
            </a:r>
          </a:p>
        </p:txBody>
      </p:sp>
      <p:pic>
        <p:nvPicPr>
          <p:cNvPr id="4" name="Imagem 3" descr="logo%20bo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292"/>
          <a:stretch>
            <a:fillRect/>
          </a:stretch>
        </p:blipFill>
        <p:spPr bwMode="auto">
          <a:xfrm>
            <a:off x="467544" y="609600"/>
            <a:ext cx="1021080" cy="7772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Marcador de Posição de Conteúdo 2"/>
          <p:cNvSpPr>
            <a:spLocks noGrp="1"/>
          </p:cNvSpPr>
          <p:nvPr>
            <p:ph idx="1"/>
          </p:nvPr>
        </p:nvSpPr>
        <p:spPr>
          <a:xfrm>
            <a:off x="350235" y="1700808"/>
            <a:ext cx="8254213" cy="4896544"/>
          </a:xfrm>
          <a:solidFill>
            <a:srgbClr val="FFFFCC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pt-BR" sz="2400" dirty="0"/>
              <a:t>Visiveis: roupas, eletrônicos, visual, tattoos, Celular.</a:t>
            </a:r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r>
              <a:rPr lang="pt-BR" sz="2400" dirty="0"/>
              <a:t>Invisíveis: jogos eletrônicos, sites de aposta, compras virtuais, gastos na balada. </a:t>
            </a:r>
          </a:p>
          <a:p>
            <a:endParaRPr lang="pt-BR" sz="2400" dirty="0"/>
          </a:p>
          <a:p>
            <a:r>
              <a:rPr lang="pt-BR" sz="2400" dirty="0"/>
              <a:t>Importantes: alimentação, esportes, lazer, “conhecer o mundo”. Boa formação pessoal e profissional. </a:t>
            </a:r>
          </a:p>
          <a:p>
            <a:endParaRPr lang="pt-BR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329805"/>
            <a:ext cx="2514600" cy="181927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187624" y="2573876"/>
            <a:ext cx="1944216" cy="156966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i="0" dirty="0">
                <a:solidFill>
                  <a:schemeClr val="tx1"/>
                </a:solidFill>
              </a:rPr>
              <a:t>Atender necessidades e não vontades! </a:t>
            </a:r>
          </a:p>
        </p:txBody>
      </p:sp>
    </p:spTree>
    <p:extLst>
      <p:ext uri="{BB962C8B-B14F-4D97-AF65-F5344CB8AC3E}">
        <p14:creationId xmlns:p14="http://schemas.microsoft.com/office/powerpoint/2010/main" val="120425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51881" y="657197"/>
            <a:ext cx="6262464" cy="990600"/>
          </a:xfrm>
          <a:solidFill>
            <a:srgbClr val="FFFF66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/>
              <a:t>Principais gastos Adultos</a:t>
            </a:r>
          </a:p>
        </p:txBody>
      </p:sp>
      <p:pic>
        <p:nvPicPr>
          <p:cNvPr id="4" name="Imagem 3" descr="logo%20bo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292"/>
          <a:stretch>
            <a:fillRect/>
          </a:stretch>
        </p:blipFill>
        <p:spPr bwMode="auto">
          <a:xfrm>
            <a:off x="467544" y="609600"/>
            <a:ext cx="1021080" cy="7772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Marcador de Posição de Conteúdo 2"/>
          <p:cNvSpPr>
            <a:spLocks noGrp="1"/>
          </p:cNvSpPr>
          <p:nvPr>
            <p:ph idx="1"/>
          </p:nvPr>
        </p:nvSpPr>
        <p:spPr>
          <a:xfrm>
            <a:off x="350235" y="1948034"/>
            <a:ext cx="8305800" cy="4361286"/>
          </a:xfrm>
          <a:solidFill>
            <a:srgbClr val="FFFFCC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pt-BR" sz="2800" dirty="0"/>
              <a:t>Automóveis, viagens, lazer, reforma da casa, chácara, casa na praia.</a:t>
            </a:r>
          </a:p>
          <a:p>
            <a:r>
              <a:rPr lang="pt-BR" sz="2800" dirty="0"/>
              <a:t>Plano de Saúde, gastos com filhos. </a:t>
            </a:r>
          </a:p>
          <a:p>
            <a:endParaRPr lang="pt-BR" sz="2800" dirty="0"/>
          </a:p>
          <a:p>
            <a:r>
              <a:rPr lang="pt-BR" sz="2800" dirty="0"/>
              <a:t>Empreendimentos familiares: barbearia, loja de roupas, café! </a:t>
            </a:r>
          </a:p>
          <a:p>
            <a:endParaRPr lang="pt-BR" sz="2800" dirty="0"/>
          </a:p>
          <a:p>
            <a:r>
              <a:rPr lang="pt-BR" sz="2800" dirty="0"/>
              <a:t>Auxílio a pais idosos.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476701"/>
            <a:ext cx="2499742" cy="168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131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51881" y="657197"/>
            <a:ext cx="6262464" cy="990600"/>
          </a:xfrm>
          <a:solidFill>
            <a:srgbClr val="FFFF66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/>
              <a:t>Principais gastos dos Idosos</a:t>
            </a:r>
          </a:p>
        </p:txBody>
      </p:sp>
      <p:pic>
        <p:nvPicPr>
          <p:cNvPr id="4" name="Imagem 3" descr="logo%20bo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292"/>
          <a:stretch>
            <a:fillRect/>
          </a:stretch>
        </p:blipFill>
        <p:spPr bwMode="auto">
          <a:xfrm>
            <a:off x="467544" y="609600"/>
            <a:ext cx="1021080" cy="7772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Marcador de Posição de Conteúdo 2"/>
          <p:cNvSpPr>
            <a:spLocks noGrp="1"/>
          </p:cNvSpPr>
          <p:nvPr>
            <p:ph idx="1"/>
          </p:nvPr>
        </p:nvSpPr>
        <p:spPr>
          <a:xfrm>
            <a:off x="350235" y="1948034"/>
            <a:ext cx="8305800" cy="3569198"/>
          </a:xfrm>
          <a:solidFill>
            <a:srgbClr val="FFFFCC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pt-BR" sz="2800" dirty="0"/>
              <a:t>Viagem – os filhos foram embora.</a:t>
            </a:r>
          </a:p>
          <a:p>
            <a:r>
              <a:rPr lang="pt-BR" sz="2800" dirty="0"/>
              <a:t>Reformas na casa </a:t>
            </a:r>
          </a:p>
          <a:p>
            <a:r>
              <a:rPr lang="pt-BR" sz="2800" dirty="0"/>
              <a:t>Plano de Saúde e Remédios</a:t>
            </a:r>
          </a:p>
          <a:p>
            <a:endParaRPr lang="pt-BR" sz="2800" dirty="0"/>
          </a:p>
          <a:p>
            <a:endParaRPr lang="pt-BR" sz="2800" dirty="0"/>
          </a:p>
          <a:p>
            <a:r>
              <a:rPr lang="pt-BR" sz="2800" dirty="0"/>
              <a:t>Cuidadoras - alerta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113" y="3698871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76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51881" y="657197"/>
            <a:ext cx="6262464" cy="990600"/>
          </a:xfrm>
          <a:solidFill>
            <a:srgbClr val="FFFF66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/>
              <a:t>Diagnóstico Financeiro</a:t>
            </a:r>
          </a:p>
        </p:txBody>
      </p:sp>
      <p:pic>
        <p:nvPicPr>
          <p:cNvPr id="4" name="Imagem 3" descr="logo%20bo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292"/>
          <a:stretch>
            <a:fillRect/>
          </a:stretch>
        </p:blipFill>
        <p:spPr bwMode="auto">
          <a:xfrm>
            <a:off x="467544" y="609600"/>
            <a:ext cx="1021080" cy="777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Marcador de Posição de Conteúdo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18" y="2060848"/>
            <a:ext cx="4267746" cy="4104456"/>
          </a:xfrm>
        </p:spPr>
      </p:pic>
      <p:sp>
        <p:nvSpPr>
          <p:cNvPr id="9" name="Oval 8"/>
          <p:cNvSpPr/>
          <p:nvPr/>
        </p:nvSpPr>
        <p:spPr bwMode="auto">
          <a:xfrm>
            <a:off x="1331640" y="2321805"/>
            <a:ext cx="3371408" cy="819163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pt-B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220" y="378904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379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51881" y="657197"/>
            <a:ext cx="6262464" cy="990600"/>
          </a:xfrm>
          <a:solidFill>
            <a:srgbClr val="FFFF66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A vida no vermelho </a:t>
            </a:r>
          </a:p>
        </p:txBody>
      </p:sp>
      <p:pic>
        <p:nvPicPr>
          <p:cNvPr id="4" name="Imagem 3" descr="logo%20bo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292"/>
          <a:stretch>
            <a:fillRect/>
          </a:stretch>
        </p:blipFill>
        <p:spPr bwMode="auto">
          <a:xfrm>
            <a:off x="467544" y="609600"/>
            <a:ext cx="1021080" cy="7772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Marcador de Posição de Conteúdo 2"/>
          <p:cNvSpPr>
            <a:spLocks noGrp="1"/>
          </p:cNvSpPr>
          <p:nvPr>
            <p:ph idx="1"/>
          </p:nvPr>
        </p:nvSpPr>
        <p:spPr>
          <a:xfrm>
            <a:off x="350235" y="1948034"/>
            <a:ext cx="8305800" cy="4289278"/>
          </a:xfrm>
          <a:solidFill>
            <a:srgbClr val="FFFFCC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pt-BR" sz="2000" dirty="0">
                <a:solidFill>
                  <a:srgbClr val="FF0000"/>
                </a:solidFill>
              </a:rPr>
              <a:t>Cartão de Crédito sempre no limite.</a:t>
            </a:r>
          </a:p>
          <a:p>
            <a:r>
              <a:rPr lang="pt-BR" sz="2000" dirty="0">
                <a:solidFill>
                  <a:srgbClr val="FF0000"/>
                </a:solidFill>
              </a:rPr>
              <a:t>Cheque especial sempre no limite, o salário entra só para cobrir o vermelho.</a:t>
            </a:r>
          </a:p>
          <a:p>
            <a:r>
              <a:rPr lang="pt-BR" sz="2000" dirty="0">
                <a:solidFill>
                  <a:srgbClr val="FF0000"/>
                </a:solidFill>
              </a:rPr>
              <a:t>Aceita mais um cartão de crédito, para usar mais um limite.</a:t>
            </a:r>
          </a:p>
          <a:p>
            <a:r>
              <a:rPr lang="pt-BR" sz="2000" dirty="0">
                <a:solidFill>
                  <a:srgbClr val="FF0000"/>
                </a:solidFill>
              </a:rPr>
              <a:t>Está fazendo compras com a cartão da sogra. </a:t>
            </a:r>
          </a:p>
          <a:p>
            <a:r>
              <a:rPr lang="pt-BR" sz="2000" dirty="0">
                <a:solidFill>
                  <a:srgbClr val="FF0000"/>
                </a:solidFill>
              </a:rPr>
              <a:t>Espera o Vale Alimentação ou Refeição creditar para fazer as compras do mês.</a:t>
            </a:r>
          </a:p>
          <a:p>
            <a:pPr marL="0" indent="0">
              <a:buNone/>
            </a:pPr>
            <a:r>
              <a:rPr lang="pt-BR" sz="2000" b="1" dirty="0">
                <a:solidFill>
                  <a:srgbClr val="FF0000"/>
                </a:solidFill>
              </a:rPr>
              <a:t>IDEIAS GENIAIS </a:t>
            </a:r>
          </a:p>
          <a:p>
            <a:r>
              <a:rPr lang="pt-BR" sz="2000" dirty="0">
                <a:solidFill>
                  <a:srgbClr val="FF0000"/>
                </a:solidFill>
              </a:rPr>
              <a:t>Começa a procurar outro trabalho.</a:t>
            </a:r>
          </a:p>
          <a:p>
            <a:r>
              <a:rPr lang="pt-BR" sz="2000" dirty="0">
                <a:solidFill>
                  <a:srgbClr val="FF0000"/>
                </a:solidFill>
              </a:rPr>
              <a:t>Aceita propostas indecentes de crédito do banco ou do mercado livre, ou das instituições de pagamento</a:t>
            </a:r>
          </a:p>
          <a:p>
            <a:r>
              <a:rPr lang="pt-BR" sz="2000" dirty="0">
                <a:solidFill>
                  <a:srgbClr val="FF0000"/>
                </a:solidFill>
              </a:rPr>
              <a:t>“vende” o limite do cartão de crédito</a:t>
            </a:r>
          </a:p>
          <a:p>
            <a:r>
              <a:rPr lang="pt-BR" sz="2000" dirty="0">
                <a:solidFill>
                  <a:srgbClr val="FF0000"/>
                </a:solidFill>
              </a:rPr>
              <a:t> </a:t>
            </a:r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32634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51880" y="476672"/>
            <a:ext cx="6436543" cy="1171125"/>
          </a:xfrm>
          <a:solidFill>
            <a:srgbClr val="FFFF66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Para amarelar, sair do vermelho</a:t>
            </a:r>
          </a:p>
        </p:txBody>
      </p:sp>
      <p:pic>
        <p:nvPicPr>
          <p:cNvPr id="4" name="Imagem 3" descr="logo%20bo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292"/>
          <a:stretch>
            <a:fillRect/>
          </a:stretch>
        </p:blipFill>
        <p:spPr bwMode="auto">
          <a:xfrm>
            <a:off x="467544" y="609600"/>
            <a:ext cx="1021080" cy="7772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Marcador de Posição de Conteúdo 2"/>
          <p:cNvSpPr>
            <a:spLocks noGrp="1"/>
          </p:cNvSpPr>
          <p:nvPr>
            <p:ph idx="1"/>
          </p:nvPr>
        </p:nvSpPr>
        <p:spPr>
          <a:xfrm>
            <a:off x="350235" y="1948034"/>
            <a:ext cx="8305800" cy="4289278"/>
          </a:xfrm>
          <a:solidFill>
            <a:srgbClr val="FFFFCC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pt-BR" sz="2000" dirty="0">
                <a:solidFill>
                  <a:srgbClr val="FF0000"/>
                </a:solidFill>
              </a:rPr>
              <a:t>Relacionar TODAS as dívidas</a:t>
            </a:r>
          </a:p>
          <a:p>
            <a:pPr lvl="1"/>
            <a:r>
              <a:rPr lang="pt-BR" sz="1600" dirty="0">
                <a:solidFill>
                  <a:srgbClr val="FF0000"/>
                </a:solidFill>
              </a:rPr>
              <a:t>Cartão de Crédito TODOS</a:t>
            </a:r>
          </a:p>
          <a:p>
            <a:pPr lvl="1"/>
            <a:r>
              <a:rPr lang="pt-BR" sz="1600" dirty="0">
                <a:solidFill>
                  <a:srgbClr val="FF0000"/>
                </a:solidFill>
              </a:rPr>
              <a:t>Cheque especial e limite</a:t>
            </a:r>
          </a:p>
          <a:p>
            <a:pPr lvl="1"/>
            <a:r>
              <a:rPr lang="pt-BR" sz="1600" dirty="0">
                <a:solidFill>
                  <a:srgbClr val="FF0000"/>
                </a:solidFill>
              </a:rPr>
              <a:t>Dividas com a familia – filhos, sogra, mãe</a:t>
            </a:r>
          </a:p>
          <a:p>
            <a:pPr lvl="1"/>
            <a:r>
              <a:rPr lang="pt-BR" sz="1600" dirty="0">
                <a:solidFill>
                  <a:srgbClr val="FF0000"/>
                </a:solidFill>
              </a:rPr>
              <a:t>Outras dividas – prestações em atraso. </a:t>
            </a:r>
          </a:p>
          <a:p>
            <a:pPr marL="457200" lvl="1" indent="0">
              <a:buNone/>
            </a:pPr>
            <a:endParaRPr lang="pt-BR" sz="1600" b="1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pt-BR" sz="2000" b="1" dirty="0">
                <a:solidFill>
                  <a:srgbClr val="FF0000"/>
                </a:solidFill>
              </a:rPr>
              <a:t>IDEIAS PROMISSORAS:  </a:t>
            </a:r>
          </a:p>
          <a:p>
            <a:r>
              <a:rPr lang="pt-BR" sz="2000" dirty="0">
                <a:solidFill>
                  <a:srgbClr val="FF0000"/>
                </a:solidFill>
              </a:rPr>
              <a:t>Procurar outro trabalho, SEM GASTOS adicionais.</a:t>
            </a:r>
          </a:p>
          <a:p>
            <a:r>
              <a:rPr lang="pt-BR" sz="2000" dirty="0">
                <a:solidFill>
                  <a:srgbClr val="FF0000"/>
                </a:solidFill>
              </a:rPr>
              <a:t>Reduzir despesas – festas, reformas na casa, consertos do carro ou da moto. </a:t>
            </a:r>
          </a:p>
          <a:p>
            <a:r>
              <a:rPr lang="pt-BR" sz="2000" dirty="0">
                <a:solidFill>
                  <a:srgbClr val="FF0000"/>
                </a:solidFill>
              </a:rPr>
              <a:t>Identificar qual é a dívida mais cara ( Cartão crédito) e paga. </a:t>
            </a:r>
          </a:p>
          <a:p>
            <a:r>
              <a:rPr lang="pt-BR" sz="2000" dirty="0">
                <a:solidFill>
                  <a:srgbClr val="FF0000"/>
                </a:solidFill>
              </a:rPr>
              <a:t>Se precisar, faz um consignado ( menor taxa de juros) e paga todas as dividas, começando pela mais caras. </a:t>
            </a:r>
          </a:p>
          <a:p>
            <a:r>
              <a:rPr lang="pt-BR" sz="2000" dirty="0">
                <a:solidFill>
                  <a:srgbClr val="FF0000"/>
                </a:solidFill>
              </a:rPr>
              <a:t> </a:t>
            </a:r>
          </a:p>
          <a:p>
            <a:endParaRPr lang="pt-BR" sz="28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118" y="2216699"/>
            <a:ext cx="271462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831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59832" y="404664"/>
            <a:ext cx="5688632" cy="6150202"/>
          </a:xfrm>
          <a:solidFill>
            <a:srgbClr val="FFFFCC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pt-BR" sz="2800" dirty="0">
                <a:solidFill>
                  <a:schemeClr val="tx1"/>
                </a:solidFill>
              </a:rPr>
              <a:t>O Ser Humano evolui ao longo da vida: espírito, alma e corpo. </a:t>
            </a:r>
            <a:br>
              <a:rPr lang="pt-BR" sz="2800" dirty="0">
                <a:solidFill>
                  <a:schemeClr val="tx1"/>
                </a:solidFill>
              </a:rPr>
            </a:br>
            <a:br>
              <a:rPr lang="pt-BR" sz="2800" dirty="0">
                <a:solidFill>
                  <a:schemeClr val="tx1"/>
                </a:solidFill>
              </a:rPr>
            </a:br>
            <a:r>
              <a:rPr lang="pt-BR" sz="2800" dirty="0">
                <a:solidFill>
                  <a:schemeClr val="tx1"/>
                </a:solidFill>
              </a:rPr>
              <a:t>Na nossa conversa de hoje, tratamos do corpo e dos aspectos da </a:t>
            </a:r>
            <a:r>
              <a:rPr lang="pt-BR" sz="2800" b="1" dirty="0">
                <a:solidFill>
                  <a:schemeClr val="tx1"/>
                </a:solidFill>
              </a:rPr>
              <a:t>sobrevivência material desse corpo</a:t>
            </a:r>
            <a:r>
              <a:rPr lang="pt-BR" sz="2800" dirty="0">
                <a:solidFill>
                  <a:schemeClr val="tx1"/>
                </a:solidFill>
              </a:rPr>
              <a:t>. </a:t>
            </a:r>
            <a:br>
              <a:rPr lang="pt-BR" sz="2800" dirty="0">
                <a:solidFill>
                  <a:schemeClr val="tx1"/>
                </a:solidFill>
              </a:rPr>
            </a:br>
            <a:br>
              <a:rPr lang="pt-BR" sz="2800" dirty="0">
                <a:solidFill>
                  <a:schemeClr val="tx1"/>
                </a:solidFill>
              </a:rPr>
            </a:br>
            <a:r>
              <a:rPr lang="pt-BR" sz="2800" dirty="0">
                <a:solidFill>
                  <a:schemeClr val="tx1"/>
                </a:solidFill>
              </a:rPr>
              <a:t>Profissional de Finanças ou Individuo – nossa atuação financeira pode nos trazer tranquilidade! </a:t>
            </a:r>
            <a:br>
              <a:rPr lang="pt-BR" sz="2800" dirty="0">
                <a:solidFill>
                  <a:schemeClr val="tx1"/>
                </a:solidFill>
              </a:rPr>
            </a:br>
            <a:br>
              <a:rPr lang="pt-BR" sz="2800" dirty="0">
                <a:solidFill>
                  <a:schemeClr val="tx1"/>
                </a:solidFill>
              </a:rPr>
            </a:br>
            <a:endParaRPr lang="pt-BR" sz="2800" dirty="0">
              <a:solidFill>
                <a:schemeClr val="tx1"/>
              </a:solidFill>
            </a:endParaRPr>
          </a:p>
        </p:txBody>
      </p:sp>
      <p:pic>
        <p:nvPicPr>
          <p:cNvPr id="7" name="Imagem 6" descr="logo%20bo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292"/>
          <a:stretch>
            <a:fillRect/>
          </a:stretch>
        </p:blipFill>
        <p:spPr bwMode="auto">
          <a:xfrm>
            <a:off x="755576" y="704256"/>
            <a:ext cx="1728192" cy="1356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258350"/>
            <a:ext cx="1753000" cy="312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9435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51880" y="476673"/>
            <a:ext cx="6436543" cy="910168"/>
          </a:xfrm>
          <a:solidFill>
            <a:srgbClr val="FFFF99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pt-BR" b="1" dirty="0">
                <a:solidFill>
                  <a:srgbClr val="FFC000"/>
                </a:solidFill>
              </a:rPr>
              <a:t>No Amarelo </a:t>
            </a:r>
          </a:p>
        </p:txBody>
      </p:sp>
      <p:pic>
        <p:nvPicPr>
          <p:cNvPr id="4" name="Imagem 3" descr="logo%20bo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292"/>
          <a:stretch>
            <a:fillRect/>
          </a:stretch>
        </p:blipFill>
        <p:spPr bwMode="auto">
          <a:xfrm>
            <a:off x="467544" y="609600"/>
            <a:ext cx="1021080" cy="7772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Marcador de Posição de Conteúdo 2"/>
          <p:cNvSpPr>
            <a:spLocks noGrp="1"/>
          </p:cNvSpPr>
          <p:nvPr>
            <p:ph idx="1"/>
          </p:nvPr>
        </p:nvSpPr>
        <p:spPr>
          <a:xfrm>
            <a:off x="251520" y="1632618"/>
            <a:ext cx="8542245" cy="5225382"/>
          </a:xfrm>
          <a:solidFill>
            <a:schemeClr val="tx1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txBody>
          <a:bodyPr/>
          <a:lstStyle/>
          <a:p>
            <a:r>
              <a:rPr lang="pt-BR" sz="2000" b="1" dirty="0">
                <a:solidFill>
                  <a:srgbClr val="FFFF00"/>
                </a:solidFill>
              </a:rPr>
              <a:t>Está pagando as dividas e o valor total está dimnuindo.</a:t>
            </a:r>
          </a:p>
          <a:p>
            <a:r>
              <a:rPr lang="pt-BR" sz="2000" b="1" dirty="0">
                <a:solidFill>
                  <a:srgbClr val="FFFF00"/>
                </a:solidFill>
              </a:rPr>
              <a:t>O mês está mais longo, falta dinheiro nos últimos dias.</a:t>
            </a:r>
          </a:p>
          <a:p>
            <a:r>
              <a:rPr lang="pt-BR" sz="2000" b="1" dirty="0">
                <a:solidFill>
                  <a:srgbClr val="FFFF00"/>
                </a:solidFill>
              </a:rPr>
              <a:t>Usa o limite da conta corrente entre cinco e dez dias no mês.</a:t>
            </a:r>
          </a:p>
          <a:p>
            <a:r>
              <a:rPr lang="pt-BR" sz="2000" b="1" dirty="0">
                <a:solidFill>
                  <a:srgbClr val="FFFF00"/>
                </a:solidFill>
              </a:rPr>
              <a:t>Adia a reforma da cozinha, apenas conserta o vazamento da pia. </a:t>
            </a:r>
          </a:p>
          <a:p>
            <a:pPr marL="457200" lvl="1" indent="0">
              <a:buNone/>
            </a:pPr>
            <a:endParaRPr lang="pt-BR" sz="1600" b="1" dirty="0">
              <a:solidFill>
                <a:srgbClr val="FFFF00"/>
              </a:solidFill>
            </a:endParaRPr>
          </a:p>
          <a:p>
            <a:pPr marL="457200" lvl="1" indent="0">
              <a:buNone/>
            </a:pPr>
            <a:r>
              <a:rPr lang="pt-BR" sz="2000" b="1" dirty="0">
                <a:solidFill>
                  <a:srgbClr val="FFFF00"/>
                </a:solidFill>
              </a:rPr>
              <a:t>IDEIAS PROMISSORAS:  </a:t>
            </a:r>
          </a:p>
          <a:p>
            <a:r>
              <a:rPr lang="pt-BR" sz="2000" b="1" dirty="0">
                <a:solidFill>
                  <a:srgbClr val="FFFF00"/>
                </a:solidFill>
              </a:rPr>
              <a:t>Melhorar aquela atividade remunerada ( motoboy, costura, comidas) </a:t>
            </a:r>
          </a:p>
          <a:p>
            <a:r>
              <a:rPr lang="pt-BR" sz="2000" b="1" dirty="0">
                <a:solidFill>
                  <a:srgbClr val="FFFF00"/>
                </a:solidFill>
              </a:rPr>
              <a:t>Faz por conta o que iria encomendar – presentes, roupas, pequenas reformas.</a:t>
            </a:r>
          </a:p>
          <a:p>
            <a:r>
              <a:rPr lang="pt-BR" sz="2000" b="1" dirty="0">
                <a:solidFill>
                  <a:srgbClr val="FFFF00"/>
                </a:solidFill>
              </a:rPr>
              <a:t>Mais alguém na familia vai trabalhar.</a:t>
            </a:r>
          </a:p>
          <a:p>
            <a:r>
              <a:rPr lang="pt-BR" sz="2000" b="1" dirty="0">
                <a:solidFill>
                  <a:srgbClr val="FFFF00"/>
                </a:solidFill>
              </a:rPr>
              <a:t>Suspende algo menos importante (curso de artes, doações)  </a:t>
            </a:r>
          </a:p>
          <a:p>
            <a:endParaRPr lang="pt-BR" sz="2000" dirty="0">
              <a:solidFill>
                <a:srgbClr val="FFFF00"/>
              </a:solidFill>
            </a:endParaRPr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1442619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63510" y="477687"/>
            <a:ext cx="6436543" cy="909154"/>
          </a:xfrm>
          <a:solidFill>
            <a:srgbClr val="FFFF99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pt-BR" b="1" dirty="0">
                <a:solidFill>
                  <a:srgbClr val="FFC000"/>
                </a:solidFill>
              </a:rPr>
              <a:t>No Amarelo </a:t>
            </a:r>
          </a:p>
        </p:txBody>
      </p:sp>
      <p:pic>
        <p:nvPicPr>
          <p:cNvPr id="4" name="Imagem 3" descr="logo%20bo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292"/>
          <a:stretch>
            <a:fillRect/>
          </a:stretch>
        </p:blipFill>
        <p:spPr bwMode="auto">
          <a:xfrm>
            <a:off x="467544" y="609600"/>
            <a:ext cx="1021080" cy="7772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Marcador de Posição de Conteúdo 2"/>
          <p:cNvSpPr>
            <a:spLocks noGrp="1"/>
          </p:cNvSpPr>
          <p:nvPr>
            <p:ph idx="1"/>
          </p:nvPr>
        </p:nvSpPr>
        <p:spPr>
          <a:xfrm>
            <a:off x="323528" y="1648811"/>
            <a:ext cx="8542245" cy="4732517"/>
          </a:xfrm>
          <a:solidFill>
            <a:schemeClr val="tx1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txBody>
          <a:bodyPr/>
          <a:lstStyle/>
          <a:p>
            <a:r>
              <a:rPr lang="pt-BR" sz="2200" b="1" dirty="0">
                <a:solidFill>
                  <a:srgbClr val="FFFF00"/>
                </a:solidFill>
              </a:rPr>
              <a:t>Está pagando as dividas e o valor total está diminuindo.</a:t>
            </a:r>
          </a:p>
          <a:p>
            <a:r>
              <a:rPr lang="pt-BR" sz="2200" b="1" dirty="0">
                <a:solidFill>
                  <a:srgbClr val="FFFF00"/>
                </a:solidFill>
              </a:rPr>
              <a:t>O mês está mais longo, falta dinheiro nos últimos dias.</a:t>
            </a:r>
          </a:p>
          <a:p>
            <a:r>
              <a:rPr lang="pt-BR" sz="2200" b="1" dirty="0">
                <a:solidFill>
                  <a:srgbClr val="FFFF00"/>
                </a:solidFill>
              </a:rPr>
              <a:t>Usa o limite da conta corrente entre cinco e dez dias no mês.</a:t>
            </a:r>
          </a:p>
          <a:p>
            <a:r>
              <a:rPr lang="pt-BR" sz="2200" b="1" dirty="0">
                <a:solidFill>
                  <a:srgbClr val="FFFF00"/>
                </a:solidFill>
              </a:rPr>
              <a:t>Não foi possivel comprar um bom presente para o Dia dos Pais</a:t>
            </a:r>
          </a:p>
          <a:p>
            <a:r>
              <a:rPr lang="pt-BR" sz="2200" b="1" dirty="0">
                <a:solidFill>
                  <a:srgbClr val="FFFF00"/>
                </a:solidFill>
              </a:rPr>
              <a:t>Adia a reforma da cozinha, apenas conserta o vazamento da pia. </a:t>
            </a:r>
          </a:p>
          <a:p>
            <a:pPr marL="457200" lvl="1" indent="0">
              <a:buNone/>
            </a:pPr>
            <a:endParaRPr lang="pt-BR" sz="1600" b="1" dirty="0">
              <a:solidFill>
                <a:srgbClr val="FFFF00"/>
              </a:solidFill>
            </a:endParaRPr>
          </a:p>
          <a:p>
            <a:endParaRPr lang="pt-BR" sz="2000" dirty="0">
              <a:solidFill>
                <a:srgbClr val="FFFF00"/>
              </a:solidFill>
            </a:endParaRPr>
          </a:p>
          <a:p>
            <a:endParaRPr lang="pt-BR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437112"/>
            <a:ext cx="4132288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577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51880" y="476672"/>
            <a:ext cx="6436543" cy="1171125"/>
          </a:xfrm>
          <a:solidFill>
            <a:srgbClr val="FFFF99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pt-BR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No Azul </a:t>
            </a:r>
          </a:p>
        </p:txBody>
      </p:sp>
      <p:pic>
        <p:nvPicPr>
          <p:cNvPr id="4" name="Imagem 3" descr="logo%20bo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292"/>
          <a:stretch>
            <a:fillRect/>
          </a:stretch>
        </p:blipFill>
        <p:spPr bwMode="auto">
          <a:xfrm>
            <a:off x="467544" y="609600"/>
            <a:ext cx="1021080" cy="7772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Marcador de Posição de Conteúdo 2"/>
          <p:cNvSpPr>
            <a:spLocks noGrp="1"/>
          </p:cNvSpPr>
          <p:nvPr>
            <p:ph idx="1"/>
          </p:nvPr>
        </p:nvSpPr>
        <p:spPr>
          <a:xfrm>
            <a:off x="350235" y="1948034"/>
            <a:ext cx="8254214" cy="4505302"/>
          </a:xfrm>
          <a:solidFill>
            <a:schemeClr val="bg2">
              <a:lumMod val="20000"/>
              <a:lumOff val="8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pt-BR" sz="20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Quitou todas as dívidas</a:t>
            </a:r>
          </a:p>
          <a:p>
            <a:r>
              <a:rPr lang="pt-BR" sz="20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Está pagando as contas com tranquilidade</a:t>
            </a:r>
          </a:p>
          <a:p>
            <a:r>
              <a:rPr lang="pt-BR" sz="20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Começa a sobrar um dinheiro, volta a frequentar as festas da familia e do grupo de amigos.</a:t>
            </a:r>
          </a:p>
          <a:p>
            <a:r>
              <a:rPr lang="pt-BR" sz="20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Pensa em guardar dinheiro.</a:t>
            </a:r>
          </a:p>
          <a:p>
            <a:r>
              <a:rPr lang="pt-BR" sz="20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Começa a ajudar alguém ou alguma causa importante. </a:t>
            </a:r>
            <a:endParaRPr lang="pt-BR" sz="2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endParaRPr lang="pt-BR" sz="28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624" y="4509120"/>
            <a:ext cx="6035704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371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51880" y="476672"/>
            <a:ext cx="6436543" cy="1171125"/>
          </a:xfrm>
          <a:solidFill>
            <a:srgbClr val="FFFF99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pt-BR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No Azul – por que voce não usa o </a:t>
            </a:r>
            <a:r>
              <a:rPr lang="pt-BR" b="1" dirty="0">
                <a:solidFill>
                  <a:srgbClr val="00B050"/>
                </a:solidFill>
              </a:rPr>
              <a:t>verde</a:t>
            </a:r>
            <a:r>
              <a:rPr lang="pt-BR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? </a:t>
            </a:r>
          </a:p>
        </p:txBody>
      </p:sp>
      <p:pic>
        <p:nvPicPr>
          <p:cNvPr id="4" name="Imagem 3" descr="logo%20bo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292"/>
          <a:stretch>
            <a:fillRect/>
          </a:stretch>
        </p:blipFill>
        <p:spPr bwMode="auto">
          <a:xfrm>
            <a:off x="467544" y="609600"/>
            <a:ext cx="1021080" cy="7772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Marcador de Posição de Conteúdo 2"/>
          <p:cNvSpPr>
            <a:spLocks noGrp="1"/>
          </p:cNvSpPr>
          <p:nvPr>
            <p:ph idx="1"/>
          </p:nvPr>
        </p:nvSpPr>
        <p:spPr>
          <a:xfrm>
            <a:off x="323528" y="2132856"/>
            <a:ext cx="8254214" cy="1440160"/>
          </a:xfr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pt-BR" sz="3600" b="1" dirty="0">
                <a:solidFill>
                  <a:srgbClr val="00B050"/>
                </a:solidFill>
              </a:rPr>
              <a:t>Por que o verde pode ser um sinal aberto para gastar!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86" y="4002979"/>
            <a:ext cx="1819275" cy="25146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325819"/>
            <a:ext cx="2828925" cy="161925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31443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92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e Conteúdo 2"/>
          <p:cNvSpPr>
            <a:spLocks noGrp="1"/>
          </p:cNvSpPr>
          <p:nvPr>
            <p:ph idx="1"/>
          </p:nvPr>
        </p:nvSpPr>
        <p:spPr>
          <a:xfrm>
            <a:off x="539552" y="493340"/>
            <a:ext cx="7942813" cy="582930"/>
          </a:xfr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b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pt-BR" sz="2700" b="1" dirty="0">
                <a:solidFill>
                  <a:schemeClr val="tx1"/>
                </a:solidFill>
              </a:rPr>
              <a:t>Finanças Pessoais – Diagnóstico e Investimentos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29" y="3928483"/>
            <a:ext cx="2121694" cy="121443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465" y="2008290"/>
            <a:ext cx="1607344" cy="1607344"/>
          </a:xfrm>
          <a:prstGeom prst="rect">
            <a:avLst/>
          </a:prstGeom>
        </p:spPr>
      </p:pic>
      <p:pic>
        <p:nvPicPr>
          <p:cNvPr id="11" name="Imagem 10" descr="Desenho de pessoa no corpo de outra pessoa&#10;&#10;O conteúdo gerado por IA pode estar incorreto.">
            <a:extLst>
              <a:ext uri="{FF2B5EF4-FFF2-40B4-BE49-F238E27FC236}">
                <a16:creationId xmlns:a16="http://schemas.microsoft.com/office/drawing/2014/main" id="{D6066154-993C-EB5B-B09F-E2C79B2A9A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8173" y="3148170"/>
            <a:ext cx="2035969" cy="1264444"/>
          </a:xfrm>
          <a:prstGeom prst="rect">
            <a:avLst/>
          </a:prstGeom>
        </p:spPr>
      </p:pic>
      <p:pic>
        <p:nvPicPr>
          <p:cNvPr id="1028" name="Picture 4" descr="Mão humana que guarda a moeda que planta o dinheiro ao sucesso. | Foto  Premium">
            <a:extLst>
              <a:ext uri="{FF2B5EF4-FFF2-40B4-BE49-F238E27FC236}">
                <a16:creationId xmlns:a16="http://schemas.microsoft.com/office/drawing/2014/main" id="{107C7963-2BFA-7C2A-9F84-5728F82F7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592" y="2621177"/>
            <a:ext cx="1964531" cy="130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1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1464469" y="4321976"/>
            <a:ext cx="2382436" cy="589364"/>
          </a:xfrm>
          <a:prstGeom prst="ellipse">
            <a:avLst/>
          </a:prstGeom>
          <a:solidFill>
            <a:srgbClr val="00FF9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pt-BR" sz="1800" spc="113" dirty="0">
                <a:ln w="11430"/>
                <a:solidFill>
                  <a:srgbClr val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Títulos públicos</a:t>
            </a:r>
          </a:p>
        </p:txBody>
      </p:sp>
      <p:cxnSp>
        <p:nvCxnSpPr>
          <p:cNvPr id="19" name="Elbow Connector 18"/>
          <p:cNvCxnSpPr/>
          <p:nvPr/>
        </p:nvCxnSpPr>
        <p:spPr>
          <a:xfrm>
            <a:off x="1732360" y="1928813"/>
            <a:ext cx="5947172" cy="3429000"/>
          </a:xfrm>
          <a:prstGeom prst="bentConnector3">
            <a:avLst>
              <a:gd name="adj1" fmla="val -32"/>
            </a:avLst>
          </a:prstGeom>
          <a:ln w="762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832354" y="1774792"/>
            <a:ext cx="1553777" cy="323165"/>
          </a:xfrm>
          <a:prstGeom prst="rect">
            <a:avLst/>
          </a:prstGeom>
          <a:solidFill>
            <a:schemeClr val="dk1">
              <a:alpha val="42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500" dirty="0">
                <a:solidFill>
                  <a:srgbClr val="000066"/>
                </a:solidFill>
                <a:latin typeface="Arial" charset="0"/>
                <a:cs typeface="Arial" charset="0"/>
              </a:rPr>
              <a:t>Simples</a:t>
            </a:r>
          </a:p>
        </p:txBody>
      </p:sp>
      <p:sp>
        <p:nvSpPr>
          <p:cNvPr id="34" name="Oval 33"/>
          <p:cNvSpPr/>
          <p:nvPr/>
        </p:nvSpPr>
        <p:spPr>
          <a:xfrm>
            <a:off x="4006324" y="2198644"/>
            <a:ext cx="1821669" cy="748085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endParaRPr lang="pt-BR" sz="1800" spc="113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6630" name="TextBox 34"/>
          <p:cNvSpPr txBox="1">
            <a:spLocks noChangeArrowheads="1"/>
          </p:cNvSpPr>
          <p:nvPr/>
        </p:nvSpPr>
        <p:spPr bwMode="auto">
          <a:xfrm>
            <a:off x="4656186" y="2328091"/>
            <a:ext cx="9108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800" dirty="0">
                <a:solidFill>
                  <a:srgbClr val="000066"/>
                </a:solidFill>
                <a:latin typeface="Arial" pitchFamily="34" charset="0"/>
              </a:rPr>
              <a:t>Ações</a:t>
            </a:r>
          </a:p>
        </p:txBody>
      </p:sp>
      <p:sp>
        <p:nvSpPr>
          <p:cNvPr id="36" name="Oval 35"/>
          <p:cNvSpPr/>
          <p:nvPr/>
        </p:nvSpPr>
        <p:spPr>
          <a:xfrm>
            <a:off x="5564232" y="2592750"/>
            <a:ext cx="1821669" cy="107157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endParaRPr lang="pt-BR" sz="1800" spc="113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6632" name="TextBox 36"/>
          <p:cNvSpPr txBox="1">
            <a:spLocks noChangeArrowheads="1"/>
          </p:cNvSpPr>
          <p:nvPr/>
        </p:nvSpPr>
        <p:spPr bwMode="auto">
          <a:xfrm>
            <a:off x="5624959" y="2983702"/>
            <a:ext cx="18216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800" dirty="0">
                <a:solidFill>
                  <a:srgbClr val="000066"/>
                </a:solidFill>
                <a:latin typeface="Arial" pitchFamily="34" charset="0"/>
              </a:rPr>
              <a:t>Dólar ou Euros</a:t>
            </a:r>
          </a:p>
        </p:txBody>
      </p:sp>
      <p:sp>
        <p:nvSpPr>
          <p:cNvPr id="38" name="Oval 37"/>
          <p:cNvSpPr/>
          <p:nvPr/>
        </p:nvSpPr>
        <p:spPr>
          <a:xfrm>
            <a:off x="3977935" y="2942946"/>
            <a:ext cx="1714513" cy="107157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endParaRPr lang="pt-BR" sz="1800" spc="113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6634" name="TextBox 38"/>
          <p:cNvSpPr txBox="1">
            <a:spLocks noChangeArrowheads="1"/>
          </p:cNvSpPr>
          <p:nvPr/>
        </p:nvSpPr>
        <p:spPr bwMode="auto">
          <a:xfrm>
            <a:off x="3924301" y="3105151"/>
            <a:ext cx="1660922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500">
                <a:solidFill>
                  <a:srgbClr val="000066"/>
                </a:solidFill>
                <a:latin typeface="Arial" pitchFamily="34" charset="0"/>
              </a:rPr>
              <a:t>Fundos de investimentos agressivos</a:t>
            </a:r>
          </a:p>
        </p:txBody>
      </p:sp>
      <p:sp>
        <p:nvSpPr>
          <p:cNvPr id="40" name="Oval 39"/>
          <p:cNvSpPr/>
          <p:nvPr/>
        </p:nvSpPr>
        <p:spPr>
          <a:xfrm>
            <a:off x="3376604" y="4319590"/>
            <a:ext cx="1714512" cy="1071570"/>
          </a:xfrm>
          <a:prstGeom prst="ellipse">
            <a:avLst/>
          </a:prstGeom>
          <a:solidFill>
            <a:schemeClr val="bg1">
              <a:lumMod val="75000"/>
              <a:alpha val="53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endParaRPr lang="pt-BR" sz="1800" spc="113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04970" y="5502643"/>
            <a:ext cx="1553777" cy="553998"/>
          </a:xfrm>
          <a:prstGeom prst="rect">
            <a:avLst/>
          </a:prstGeom>
          <a:solidFill>
            <a:schemeClr val="dk1">
              <a:alpha val="42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500" dirty="0">
                <a:solidFill>
                  <a:srgbClr val="000066"/>
                </a:solidFill>
                <a:latin typeface="Arial" charset="0"/>
                <a:cs typeface="Arial" charset="0"/>
              </a:rPr>
              <a:t>Pouco dinheiro</a:t>
            </a:r>
          </a:p>
        </p:txBody>
      </p:sp>
      <p:sp>
        <p:nvSpPr>
          <p:cNvPr id="26637" name="TextBox 40"/>
          <p:cNvSpPr txBox="1">
            <a:spLocks noChangeArrowheads="1"/>
          </p:cNvSpPr>
          <p:nvPr/>
        </p:nvSpPr>
        <p:spPr bwMode="auto">
          <a:xfrm>
            <a:off x="3437335" y="4508898"/>
            <a:ext cx="1660922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500">
                <a:solidFill>
                  <a:srgbClr val="000066"/>
                </a:solidFill>
                <a:latin typeface="Arial" pitchFamily="34" charset="0"/>
              </a:rPr>
              <a:t>Fundos de investimentos conservadores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930503" y="1776588"/>
            <a:ext cx="1553777" cy="323165"/>
          </a:xfrm>
          <a:prstGeom prst="rect">
            <a:avLst/>
          </a:prstGeom>
          <a:solidFill>
            <a:schemeClr val="dk1">
              <a:alpha val="42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500" dirty="0">
                <a:solidFill>
                  <a:srgbClr val="000066"/>
                </a:solidFill>
                <a:latin typeface="Arial" charset="0"/>
                <a:cs typeface="Arial" charset="0"/>
              </a:rPr>
              <a:t>Complexo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990046" y="4963674"/>
            <a:ext cx="1553776" cy="323165"/>
          </a:xfrm>
          <a:prstGeom prst="rect">
            <a:avLst/>
          </a:prstGeom>
          <a:solidFill>
            <a:schemeClr val="dk1">
              <a:alpha val="42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500" dirty="0">
                <a:solidFill>
                  <a:srgbClr val="000066"/>
                </a:solidFill>
                <a:latin typeface="Arial" charset="0"/>
                <a:cs typeface="Arial" charset="0"/>
              </a:rPr>
              <a:t>Muito dinheiro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661561" y="5424721"/>
            <a:ext cx="1339463" cy="41549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pt-BR" sz="2100" spc="113" dirty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cs typeface="Arial" charset="0"/>
              </a:rPr>
              <a:t>Risco</a:t>
            </a:r>
          </a:p>
        </p:txBody>
      </p:sp>
      <p:sp>
        <p:nvSpPr>
          <p:cNvPr id="42" name="Oval 41"/>
          <p:cNvSpPr/>
          <p:nvPr/>
        </p:nvSpPr>
        <p:spPr>
          <a:xfrm>
            <a:off x="3699277" y="3670701"/>
            <a:ext cx="1714511" cy="1071569"/>
          </a:xfrm>
          <a:prstGeom prst="ellipse">
            <a:avLst/>
          </a:prstGeom>
          <a:solidFill>
            <a:schemeClr val="bg1">
              <a:lumMod val="75000"/>
              <a:alpha val="53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endParaRPr lang="pt-BR" sz="1800" spc="113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6642" name="TextBox 42"/>
          <p:cNvSpPr txBox="1">
            <a:spLocks noChangeArrowheads="1"/>
          </p:cNvSpPr>
          <p:nvPr/>
        </p:nvSpPr>
        <p:spPr bwMode="auto">
          <a:xfrm>
            <a:off x="3815955" y="4023122"/>
            <a:ext cx="18216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800">
                <a:solidFill>
                  <a:srgbClr val="000066"/>
                </a:solidFill>
                <a:latin typeface="Arial" pitchFamily="34" charset="0"/>
              </a:rPr>
              <a:t>CDB’S, RDB’S</a:t>
            </a:r>
          </a:p>
        </p:txBody>
      </p:sp>
      <p:sp>
        <p:nvSpPr>
          <p:cNvPr id="47" name="TextBox 46"/>
          <p:cNvSpPr txBox="1"/>
          <p:nvPr/>
        </p:nvSpPr>
        <p:spPr>
          <a:xfrm rot="16200000">
            <a:off x="776609" y="2390784"/>
            <a:ext cx="1339463" cy="41549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pt-BR" sz="2100" spc="113" dirty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cs typeface="Arial" charset="0"/>
              </a:rPr>
              <a:t>Retorno</a:t>
            </a:r>
          </a:p>
        </p:txBody>
      </p:sp>
      <p:sp>
        <p:nvSpPr>
          <p:cNvPr id="20" name="Oval 19"/>
          <p:cNvSpPr/>
          <p:nvPr/>
        </p:nvSpPr>
        <p:spPr>
          <a:xfrm>
            <a:off x="1238592" y="4887162"/>
            <a:ext cx="2292760" cy="589364"/>
          </a:xfrm>
          <a:prstGeom prst="ellipse">
            <a:avLst/>
          </a:prstGeom>
          <a:solidFill>
            <a:srgbClr val="00FF9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pt-BR" sz="1800" spc="113" dirty="0" err="1">
                <a:ln w="11430"/>
                <a:solidFill>
                  <a:srgbClr val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Poupança</a:t>
            </a:r>
          </a:p>
        </p:txBody>
      </p:sp>
      <p:sp>
        <p:nvSpPr>
          <p:cNvPr id="26646" name="Text Box 22"/>
          <p:cNvSpPr txBox="1">
            <a:spLocks noChangeArrowheads="1"/>
          </p:cNvSpPr>
          <p:nvPr/>
        </p:nvSpPr>
        <p:spPr bwMode="auto">
          <a:xfrm>
            <a:off x="4200628" y="2564685"/>
            <a:ext cx="8258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 dirty="0" err="1">
                <a:solidFill>
                  <a:srgbClr val="000066"/>
                </a:solidFill>
                <a:latin typeface="Arial" pitchFamily="34" charset="0"/>
              </a:rPr>
              <a:t>ETF´s</a:t>
            </a:r>
            <a:endParaRPr lang="pt-BR" sz="1800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7127" name="Oval 25"/>
          <p:cNvSpPr>
            <a:spLocks noChangeArrowheads="1"/>
          </p:cNvSpPr>
          <p:nvPr/>
        </p:nvSpPr>
        <p:spPr bwMode="auto">
          <a:xfrm>
            <a:off x="3059906" y="2726533"/>
            <a:ext cx="971550" cy="59412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800">
                <a:solidFill>
                  <a:srgbClr val="000066"/>
                </a:solidFill>
                <a:latin typeface="Arial Unicode MS" pitchFamily="34" charset="-128"/>
              </a:rPr>
              <a:t>Ouro</a:t>
            </a:r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238592" y="518279"/>
            <a:ext cx="6479362" cy="486053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700" i="0" kern="0" dirty="0">
                <a:solidFill>
                  <a:schemeClr val="tx1"/>
                </a:solidFill>
              </a:rPr>
              <a:t>Oportunidades de Investimento</a:t>
            </a:r>
            <a:endParaRPr lang="pt-BR" sz="2700" i="0" kern="0" dirty="0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62BA0081-53CF-CC92-BC10-ADF09EFEC1BD}"/>
              </a:ext>
            </a:extLst>
          </p:cNvPr>
          <p:cNvSpPr/>
          <p:nvPr/>
        </p:nvSpPr>
        <p:spPr>
          <a:xfrm>
            <a:off x="6387444" y="2328091"/>
            <a:ext cx="2531233" cy="685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/>
                </a:solidFill>
              </a:rPr>
              <a:t>Criptomoedas</a:t>
            </a:r>
          </a:p>
        </p:txBody>
      </p:sp>
    </p:spTree>
    <p:extLst>
      <p:ext uri="{BB962C8B-B14F-4D97-AF65-F5344CB8AC3E}">
        <p14:creationId xmlns:p14="http://schemas.microsoft.com/office/powerpoint/2010/main" val="36710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/>
      <p:bldP spid="26632" grpId="0"/>
      <p:bldP spid="26634" grpId="0"/>
      <p:bldP spid="26637" grpId="0"/>
      <p:bldP spid="26642" grpId="0"/>
      <p:bldP spid="26646" grpId="0"/>
      <p:bldP spid="47127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63510" y="477687"/>
            <a:ext cx="6902263" cy="503041"/>
          </a:xfrm>
          <a:solidFill>
            <a:srgbClr val="FFFF99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pt-BR" sz="2800" b="1" dirty="0">
                <a:solidFill>
                  <a:schemeClr val="tx1">
                    <a:lumMod val="40000"/>
                    <a:lumOff val="60000"/>
                  </a:schemeClr>
                </a:solidFill>
              </a:rPr>
              <a:t>Alternativas de Investimento</a:t>
            </a:r>
          </a:p>
        </p:txBody>
      </p:sp>
      <p:pic>
        <p:nvPicPr>
          <p:cNvPr id="4" name="Imagem 3" descr="logo%20bo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292"/>
          <a:stretch>
            <a:fillRect/>
          </a:stretch>
        </p:blipFill>
        <p:spPr bwMode="auto">
          <a:xfrm>
            <a:off x="467544" y="340587"/>
            <a:ext cx="1021080" cy="777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3296"/>
            <a:ext cx="9143999" cy="1273587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36F6DF7A-EC9D-D8F2-1E31-1508AEAA43A0}"/>
              </a:ext>
            </a:extLst>
          </p:cNvPr>
          <p:cNvSpPr txBox="1">
            <a:spLocks/>
          </p:cNvSpPr>
          <p:nvPr/>
        </p:nvSpPr>
        <p:spPr bwMode="auto">
          <a:xfrm>
            <a:off x="647564" y="1386841"/>
            <a:ext cx="8018388" cy="665724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dk1"/>
            </a:solidFill>
            <a:prstDash val="solid"/>
            <a:miter lim="800000"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0" i="0" kern="0" dirty="0">
                <a:solidFill>
                  <a:srgbClr val="FF0000"/>
                </a:solidFill>
              </a:rPr>
              <a:t>Atenção Reforma Tributária ALTERA a tributação de investimentos financeiros e de quase todas as atividades econômicas. 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563" y="2388703"/>
            <a:ext cx="7848872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68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63510" y="477687"/>
            <a:ext cx="6902263" cy="909154"/>
          </a:xfrm>
          <a:solidFill>
            <a:srgbClr val="FFFF99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pt-BR" sz="3200" b="1" dirty="0">
                <a:solidFill>
                  <a:schemeClr val="tx1">
                    <a:lumMod val="40000"/>
                    <a:lumOff val="60000"/>
                  </a:schemeClr>
                </a:solidFill>
              </a:rPr>
              <a:t>Investimentos RENDA VARIÁVEL</a:t>
            </a:r>
          </a:p>
        </p:txBody>
      </p:sp>
      <p:pic>
        <p:nvPicPr>
          <p:cNvPr id="4" name="Imagem 3" descr="logo%20bo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292"/>
          <a:stretch>
            <a:fillRect/>
          </a:stretch>
        </p:blipFill>
        <p:spPr bwMode="auto">
          <a:xfrm>
            <a:off x="467544" y="609600"/>
            <a:ext cx="1021080" cy="777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AB4D090-A631-40CD-B3EF-F30EC24EEA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988840"/>
            <a:ext cx="4355976" cy="331236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686" y="1700808"/>
            <a:ext cx="3315249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6862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49742" y="998730"/>
            <a:ext cx="5508612" cy="742950"/>
          </a:xfrm>
        </p:spPr>
        <p:txBody>
          <a:bodyPr/>
          <a:lstStyle/>
          <a:p>
            <a:r>
              <a:rPr lang="pt-BR" sz="2100" dirty="0"/>
              <a:t>Os resultados econômicos das ações</a:t>
            </a:r>
          </a:p>
        </p:txBody>
      </p:sp>
      <p:graphicFrame>
        <p:nvGraphicFramePr>
          <p:cNvPr id="527390" name="Group 30"/>
          <p:cNvGraphicFramePr>
            <a:graphicFrameLocks noGrp="1"/>
          </p:cNvGraphicFramePr>
          <p:nvPr>
            <p:ph idx="1"/>
          </p:nvPr>
        </p:nvGraphicFramePr>
        <p:xfrm>
          <a:off x="1331119" y="1916832"/>
          <a:ext cx="6456761" cy="4008143"/>
        </p:xfrm>
        <a:graphic>
          <a:graphicData uri="http://schemas.openxmlformats.org/drawingml/2006/table">
            <a:tbl>
              <a:tblPr/>
              <a:tblGrid>
                <a:gridCol w="1415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944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3788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RESULTADOS </a:t>
                      </a:r>
                      <a:b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</a:b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DA COMPANHIA</a:t>
                      </a: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Dividendos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Pagos em dinheiro. São estabelecidos pela Assembléia de Acionistas em função do lucro, com o mínimo de 25% do lucro líquido. Opcionalmente, pode ser fixado como percentual sobre o capital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56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Juros sobre capital próprio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Pagos em dinheiro. Equivalem aos dividendos, mas com a vantagem de serem dedutíveis do lucro tributável da empresa.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56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Bonificações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Quando se capitalizam reservas e/ou resultados, e se distribuem ações novas em número proporcional às já possuídas.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56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Alterações no Valor Nominal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Quando se capitalizam reservas e/ou resultados, e se aumenta o valor estatutário das ações.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656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Subscrições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É o direito de aquisição de novo lote de ações pelos acionistas quando se aumenta o capital, em quantidade proporcional às possuídas.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96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RESULTADOS </a:t>
                      </a:r>
                      <a:b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</a:b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DO MERCADO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Lucro na venda (ganho de capital)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Pode ser nominal (quando não se relaciona com a inflação) ou real (quando se desconta a inflação desde a data de compra). Pode ser positivo ou negativo.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3581" name="Picture 29" descr="j028320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1" y="857250"/>
            <a:ext cx="992982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9586585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00470" y="1406503"/>
            <a:ext cx="5003095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800" b="0" i="0" dirty="0">
                <a:solidFill>
                  <a:schemeClr val="tx1"/>
                </a:solidFill>
                <a:latin typeface="Arial" panose="020B0604020202020204" pitchFamily="34" charset="0"/>
              </a:rPr>
              <a:t>Ao COMPRAR a ação:</a:t>
            </a:r>
          </a:p>
          <a:p>
            <a:r>
              <a:rPr lang="pt-BR" sz="1800" b="0" i="0" dirty="0">
                <a:solidFill>
                  <a:schemeClr val="tx1"/>
                </a:solidFill>
                <a:latin typeface="Arial" panose="020B0604020202020204" pitchFamily="34" charset="0"/>
              </a:rPr>
              <a:t> (-) Saída de caixa do investimento inicial </a:t>
            </a:r>
          </a:p>
          <a:p>
            <a:r>
              <a:rPr lang="pt-BR" sz="1800" b="0" i="0" dirty="0">
                <a:solidFill>
                  <a:schemeClr val="tx1"/>
                </a:solidFill>
                <a:latin typeface="Arial" panose="020B0604020202020204" pitchFamily="34" charset="0"/>
              </a:rPr>
              <a:t>      (-) Custos da B3 – negociação e liquidação</a:t>
            </a:r>
          </a:p>
          <a:p>
            <a:r>
              <a:rPr lang="pt-BR" sz="1800" b="0" i="0" dirty="0">
                <a:solidFill>
                  <a:schemeClr val="tx1"/>
                </a:solidFill>
                <a:latin typeface="Arial" panose="020B0604020202020204" pitchFamily="34" charset="0"/>
              </a:rPr>
              <a:t>      (-) Custos da corretora – taxa de corretagem 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899592" y="5301208"/>
            <a:ext cx="770485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800" b="0" i="0" dirty="0">
                <a:solidFill>
                  <a:schemeClr val="tx1"/>
                </a:solidFill>
                <a:latin typeface="Arial" panose="020B0604020202020204" pitchFamily="34" charset="0"/>
              </a:rPr>
              <a:t>Ao VENDER a ação:</a:t>
            </a:r>
          </a:p>
          <a:p>
            <a:r>
              <a:rPr lang="pt-BR" sz="1800" b="0" i="0" dirty="0">
                <a:solidFill>
                  <a:schemeClr val="tx1"/>
                </a:solidFill>
                <a:latin typeface="Arial" panose="020B0604020202020204" pitchFamily="34" charset="0"/>
              </a:rPr>
              <a:t> (+) Entrada de caixa do resgate do investimento inicial </a:t>
            </a:r>
          </a:p>
          <a:p>
            <a:r>
              <a:rPr lang="pt-BR" sz="1800" b="0" i="0" dirty="0">
                <a:solidFill>
                  <a:schemeClr val="tx1"/>
                </a:solidFill>
                <a:latin typeface="Arial" panose="020B0604020202020204" pitchFamily="34" charset="0"/>
              </a:rPr>
              <a:t> 	(-) Custos da B3 – negociação e liquidação</a:t>
            </a:r>
          </a:p>
          <a:p>
            <a:r>
              <a:rPr lang="pt-BR" sz="1800" b="0" i="0" dirty="0">
                <a:solidFill>
                  <a:schemeClr val="tx1"/>
                </a:solidFill>
                <a:latin typeface="Arial" panose="020B0604020202020204" pitchFamily="34" charset="0"/>
              </a:rPr>
              <a:t> 	(-) Custos da corretora – taxa de corretagem 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915090" y="3038053"/>
            <a:ext cx="4406014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sz="1800" b="0" i="0" dirty="0">
                <a:solidFill>
                  <a:schemeClr val="tx1"/>
                </a:solidFill>
                <a:latin typeface="Arial" panose="020B0604020202020204" pitchFamily="34" charset="0"/>
              </a:rPr>
              <a:t>Ao MANTER a ação:</a:t>
            </a:r>
          </a:p>
          <a:p>
            <a:r>
              <a:rPr lang="pt-BR" sz="1800" b="0" i="0" dirty="0">
                <a:solidFill>
                  <a:schemeClr val="tx1"/>
                </a:solidFill>
                <a:latin typeface="Arial" panose="020B0604020202020204" pitchFamily="34" charset="0"/>
              </a:rPr>
              <a:t> (+) Entrada de caixa dos PROVENTOS  </a:t>
            </a:r>
          </a:p>
          <a:p>
            <a:r>
              <a:rPr lang="pt-BR" sz="1800" b="0" i="0" dirty="0">
                <a:solidFill>
                  <a:schemeClr val="tx1"/>
                </a:solidFill>
                <a:latin typeface="Arial" panose="020B0604020202020204" pitchFamily="34" charset="0"/>
              </a:rPr>
              <a:t> 	(+) Dividendos + JSCP</a:t>
            </a:r>
          </a:p>
          <a:p>
            <a:r>
              <a:rPr lang="pt-BR" sz="1800" b="0" i="0" dirty="0">
                <a:solidFill>
                  <a:schemeClr val="tx1"/>
                </a:solidFill>
                <a:latin typeface="Arial" panose="020B0604020202020204" pitchFamily="34" charset="0"/>
              </a:rPr>
              <a:t> 	(+) Bonificações em Ações</a:t>
            </a:r>
          </a:p>
          <a:p>
            <a:r>
              <a:rPr lang="pt-BR" sz="1800" b="0" i="0" dirty="0">
                <a:solidFill>
                  <a:schemeClr val="tx1"/>
                </a:solidFill>
                <a:latin typeface="Arial" panose="020B0604020202020204" pitchFamily="34" charset="0"/>
              </a:rPr>
              <a:t>( - ) Taxa de custódia da B3</a:t>
            </a:r>
          </a:p>
          <a:p>
            <a:r>
              <a:rPr lang="pt-BR" sz="1800" b="0" i="0" dirty="0">
                <a:solidFill>
                  <a:schemeClr val="tx1"/>
                </a:solidFill>
                <a:latin typeface="Arial" panose="020B0604020202020204" pitchFamily="34" charset="0"/>
              </a:rPr>
              <a:t>( - ) taxa de custódia da corretora</a:t>
            </a:r>
          </a:p>
          <a:p>
            <a:r>
              <a:rPr lang="pt-BR" sz="1800" b="0" i="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1AB861E-65FD-69EC-0195-DC7E3C610612}"/>
              </a:ext>
            </a:extLst>
          </p:cNvPr>
          <p:cNvSpPr/>
          <p:nvPr/>
        </p:nvSpPr>
        <p:spPr>
          <a:xfrm>
            <a:off x="899592" y="801669"/>
            <a:ext cx="7344816" cy="43858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51435" tIns="25718" rIns="51435" bIns="2571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pt-BR" i="0" dirty="0">
                <a:solidFill>
                  <a:srgbClr val="002060"/>
                </a:solidFill>
              </a:rPr>
              <a:t>Fluxo de Caixa do Investimento em ações: </a:t>
            </a:r>
          </a:p>
        </p:txBody>
      </p:sp>
    </p:spTree>
    <p:extLst>
      <p:ext uri="{BB962C8B-B14F-4D97-AF65-F5344CB8AC3E}">
        <p14:creationId xmlns:p14="http://schemas.microsoft.com/office/powerpoint/2010/main" val="341754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547664" y="5877272"/>
            <a:ext cx="3914854" cy="461665"/>
          </a:xfrm>
          <a:prstGeom prst="rect">
            <a:avLst/>
          </a:prstGeom>
          <a:solidFill>
            <a:srgbClr val="FFCCFF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/>
              <a:t>Ou nos levar para o inferno! </a:t>
            </a:r>
          </a:p>
        </p:txBody>
      </p:sp>
    </p:spTree>
    <p:extLst>
      <p:ext uri="{BB962C8B-B14F-4D97-AF65-F5344CB8AC3E}">
        <p14:creationId xmlns:p14="http://schemas.microsoft.com/office/powerpoint/2010/main" val="2982252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 txBox="1">
            <a:spLocks noGrp="1"/>
          </p:cNvSpPr>
          <p:nvPr/>
        </p:nvSpPr>
        <p:spPr>
          <a:xfrm>
            <a:off x="6057900" y="5624514"/>
            <a:ext cx="1600200" cy="273844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BAB6110D-219E-4F73-BD0B-02A720F1D696}" type="slidenum">
              <a:rPr lang="en-US" sz="9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30</a:t>
            </a:fld>
            <a:endParaRPr lang="en-US" sz="9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7416" name="Text Box 9"/>
          <p:cNvSpPr txBox="1">
            <a:spLocks noChangeArrowheads="1"/>
          </p:cNvSpPr>
          <p:nvPr/>
        </p:nvSpPr>
        <p:spPr bwMode="auto">
          <a:xfrm>
            <a:off x="6246186" y="1538790"/>
            <a:ext cx="1657350" cy="106182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pt-BR" sz="1800" dirty="0">
              <a:solidFill>
                <a:srgbClr val="CC3300"/>
              </a:solidFill>
              <a:latin typeface="Tahom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rgbClr val="CC3300"/>
                </a:solidFill>
                <a:latin typeface="Tahoma" pitchFamily="34" charset="0"/>
              </a:rPr>
              <a:t>Agente Deficitário</a:t>
            </a:r>
            <a:endParaRPr lang="pt-BR" sz="900" dirty="0">
              <a:latin typeface="Tahoma" pitchFamily="34" charset="0"/>
            </a:endParaRPr>
          </a:p>
        </p:txBody>
      </p:sp>
      <p:sp>
        <p:nvSpPr>
          <p:cNvPr id="17418" name="Text Box 11"/>
          <p:cNvSpPr txBox="1">
            <a:spLocks noChangeArrowheads="1"/>
          </p:cNvSpPr>
          <p:nvPr/>
        </p:nvSpPr>
        <p:spPr bwMode="auto">
          <a:xfrm>
            <a:off x="4193958" y="1646802"/>
            <a:ext cx="571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800" dirty="0">
                <a:latin typeface="Calibri" pitchFamily="34" charset="0"/>
              </a:rPr>
              <a:t>$</a:t>
            </a:r>
            <a:endParaRPr lang="pt-BR" sz="1800" dirty="0"/>
          </a:p>
        </p:txBody>
      </p:sp>
      <p:sp>
        <p:nvSpPr>
          <p:cNvPr id="17421" name="Text Box 14"/>
          <p:cNvSpPr txBox="1">
            <a:spLocks noChangeArrowheads="1"/>
          </p:cNvSpPr>
          <p:nvPr/>
        </p:nvSpPr>
        <p:spPr bwMode="auto">
          <a:xfrm>
            <a:off x="1277634" y="1592797"/>
            <a:ext cx="1657350" cy="92333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rgbClr val="0000CC"/>
                </a:solidFill>
                <a:latin typeface="Tahoma" pitchFamily="34" charset="0"/>
              </a:rPr>
              <a:t>Agente Superavitário</a:t>
            </a:r>
            <a:endParaRPr lang="pt-BR" sz="900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15" name="Oval 5"/>
          <p:cNvSpPr>
            <a:spLocks noChangeArrowheads="1"/>
          </p:cNvSpPr>
          <p:nvPr/>
        </p:nvSpPr>
        <p:spPr bwMode="auto">
          <a:xfrm>
            <a:off x="1358122" y="2834935"/>
            <a:ext cx="6130202" cy="226933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1" lang="pt-BR" sz="1800" dirty="0"/>
          </a:p>
        </p:txBody>
      </p:sp>
      <p:sp>
        <p:nvSpPr>
          <p:cNvPr id="16" name="Oval 6"/>
          <p:cNvSpPr>
            <a:spLocks noChangeArrowheads="1"/>
          </p:cNvSpPr>
          <p:nvPr/>
        </p:nvSpPr>
        <p:spPr bwMode="auto">
          <a:xfrm>
            <a:off x="1849155" y="3264043"/>
            <a:ext cx="2807494" cy="80996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kumimoji="1" lang="pt-BR" sz="1800" dirty="0"/>
              <a:t>Mercado de Crédito</a:t>
            </a:r>
          </a:p>
        </p:txBody>
      </p:sp>
      <p:sp>
        <p:nvSpPr>
          <p:cNvPr id="19" name="Oval 6"/>
          <p:cNvSpPr>
            <a:spLocks noChangeArrowheads="1"/>
          </p:cNvSpPr>
          <p:nvPr/>
        </p:nvSpPr>
        <p:spPr bwMode="auto">
          <a:xfrm>
            <a:off x="1764507" y="3860455"/>
            <a:ext cx="2807494" cy="917972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1" lang="pt-BR" sz="1800" dirty="0"/>
          </a:p>
          <a:p>
            <a:endParaRPr kumimoji="1" lang="pt-BR" sz="1800" dirty="0"/>
          </a:p>
          <a:p>
            <a:r>
              <a:rPr kumimoji="1" lang="pt-BR" sz="1800" dirty="0"/>
              <a:t>Mercado de Capitais</a:t>
            </a:r>
          </a:p>
        </p:txBody>
      </p:sp>
      <p:sp>
        <p:nvSpPr>
          <p:cNvPr id="20" name="Oval 6"/>
          <p:cNvSpPr>
            <a:spLocks noChangeArrowheads="1"/>
          </p:cNvSpPr>
          <p:nvPr/>
        </p:nvSpPr>
        <p:spPr bwMode="auto">
          <a:xfrm>
            <a:off x="5004458" y="4218702"/>
            <a:ext cx="2807494" cy="80996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kumimoji="1" lang="pt-BR" sz="1800" dirty="0"/>
              <a:t>Mercado Cambial</a:t>
            </a:r>
          </a:p>
        </p:txBody>
      </p:sp>
      <p:sp>
        <p:nvSpPr>
          <p:cNvPr id="21" name="Oval 6"/>
          <p:cNvSpPr>
            <a:spLocks noChangeArrowheads="1"/>
          </p:cNvSpPr>
          <p:nvPr/>
        </p:nvSpPr>
        <p:spPr bwMode="auto">
          <a:xfrm>
            <a:off x="4793158" y="3289846"/>
            <a:ext cx="2371130" cy="80996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kumimoji="1" lang="pt-BR" sz="1800" dirty="0"/>
              <a:t>Mercado de Monetário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3108535" y="1544038"/>
            <a:ext cx="2949365" cy="443198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rmAutofit fontScale="77500" lnSpcReduction="20000"/>
          </a:bodyPr>
          <a:lstStyle>
            <a:lvl1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3600" kern="0"/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pt-BR" sz="2700" dirty="0"/>
              <a:t>Mercado Financeiro</a:t>
            </a:r>
          </a:p>
        </p:txBody>
      </p:sp>
      <p:sp>
        <p:nvSpPr>
          <p:cNvPr id="22" name="AutoShape 4"/>
          <p:cNvSpPr>
            <a:spLocks noChangeArrowheads="1"/>
          </p:cNvSpPr>
          <p:nvPr/>
        </p:nvSpPr>
        <p:spPr bwMode="auto">
          <a:xfrm rot="10800000">
            <a:off x="2643504" y="2117403"/>
            <a:ext cx="3672408" cy="457200"/>
          </a:xfrm>
          <a:prstGeom prst="curvedDownArrow">
            <a:avLst>
              <a:gd name="adj1" fmla="val 40000"/>
              <a:gd name="adj2" fmla="val 80000"/>
              <a:gd name="adj3" fmla="val 2656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pt-BR" sz="1800">
              <a:latin typeface="Calibri" pitchFamily="34" charset="0"/>
            </a:endParaRPr>
          </a:p>
        </p:txBody>
      </p:sp>
      <p:sp>
        <p:nvSpPr>
          <p:cNvPr id="23" name="AutoShape 12"/>
          <p:cNvSpPr>
            <a:spLocks noChangeArrowheads="1"/>
          </p:cNvSpPr>
          <p:nvPr/>
        </p:nvSpPr>
        <p:spPr bwMode="auto">
          <a:xfrm>
            <a:off x="2458763" y="1245301"/>
            <a:ext cx="4590510" cy="457200"/>
          </a:xfrm>
          <a:prstGeom prst="curvedDownArrow">
            <a:avLst>
              <a:gd name="adj1" fmla="val 40000"/>
              <a:gd name="adj2" fmla="val 8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sz="1800">
              <a:latin typeface="Calibri" pitchFamily="34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338EBAA1-103B-4506-BDEC-03F77953B639}"/>
              </a:ext>
            </a:extLst>
          </p:cNvPr>
          <p:cNvSpPr txBox="1"/>
          <p:nvPr/>
        </p:nvSpPr>
        <p:spPr>
          <a:xfrm>
            <a:off x="1223628" y="5765301"/>
            <a:ext cx="2371162" cy="258532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BR" sz="1200" dirty="0">
                <a:solidFill>
                  <a:srgbClr val="00B050"/>
                </a:solidFill>
              </a:rPr>
              <a:t>Ana Paula Mussi Szabo Cherobim</a:t>
            </a:r>
            <a:endParaRPr lang="en-US" sz="1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375769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 txBox="1">
            <a:spLocks noGrp="1"/>
          </p:cNvSpPr>
          <p:nvPr/>
        </p:nvSpPr>
        <p:spPr>
          <a:xfrm>
            <a:off x="7113140" y="6143108"/>
            <a:ext cx="1600200" cy="273844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BAB6110D-219E-4F73-BD0B-02A720F1D696}" type="slidenum">
              <a:rPr lang="en-US" sz="9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31</a:t>
            </a:fld>
            <a:endParaRPr lang="en-US" sz="9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5" name="Oval 5"/>
          <p:cNvSpPr>
            <a:spLocks noChangeArrowheads="1"/>
          </p:cNvSpPr>
          <p:nvPr/>
        </p:nvSpPr>
        <p:spPr bwMode="auto">
          <a:xfrm>
            <a:off x="1248594" y="1668476"/>
            <a:ext cx="2538282" cy="181453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1" lang="pt-BR" sz="1800" dirty="0"/>
          </a:p>
        </p:txBody>
      </p:sp>
      <p:sp>
        <p:nvSpPr>
          <p:cNvPr id="16" name="Oval 6"/>
          <p:cNvSpPr>
            <a:spLocks noChangeArrowheads="1"/>
          </p:cNvSpPr>
          <p:nvPr/>
        </p:nvSpPr>
        <p:spPr bwMode="auto">
          <a:xfrm>
            <a:off x="1280940" y="2305524"/>
            <a:ext cx="1998223" cy="80996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kumimoji="1" lang="pt-BR" sz="1800" dirty="0"/>
              <a:t>Mercado de Crédito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1248595" y="1946913"/>
            <a:ext cx="21531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 dirty="0"/>
              <a:t>Mercado Financeiro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3947940" y="1179517"/>
            <a:ext cx="4719581" cy="283462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pt-BR" sz="1800" b="0" i="0" dirty="0">
                <a:solidFill>
                  <a:schemeClr val="tx1"/>
                </a:solidFill>
              </a:rPr>
              <a:t>EMPRESAS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pt-BR" sz="1800" b="0" i="0" dirty="0">
                <a:solidFill>
                  <a:schemeClr val="tx1"/>
                </a:solidFill>
                <a:latin typeface="Arial Narrow" pitchFamily="34" charset="0"/>
              </a:rPr>
              <a:t>Adiantamento de Recebíveis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pt-BR" sz="1800" b="0" i="0" dirty="0">
                <a:solidFill>
                  <a:schemeClr val="tx1"/>
                </a:solidFill>
                <a:latin typeface="Arial Narrow" pitchFamily="34" charset="0"/>
              </a:rPr>
              <a:t>Desconto de Duplicatas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pt-BR" sz="1800" b="0" i="0" dirty="0">
                <a:solidFill>
                  <a:schemeClr val="tx1"/>
                </a:solidFill>
                <a:latin typeface="Arial Narrow" pitchFamily="34" charset="0"/>
              </a:rPr>
              <a:t>Desconto de cheque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pt-BR" sz="1800" b="0" i="0" dirty="0">
                <a:solidFill>
                  <a:schemeClr val="tx1"/>
                </a:solidFill>
                <a:latin typeface="Arial Narrow" pitchFamily="34" charset="0"/>
              </a:rPr>
              <a:t>Emissão de Notas Promissórias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pt-BR" sz="1800" b="0" i="0" dirty="0">
                <a:solidFill>
                  <a:schemeClr val="tx1"/>
                </a:solidFill>
                <a:latin typeface="Arial Narrow" pitchFamily="34" charset="0"/>
              </a:rPr>
              <a:t> 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pt-BR" sz="1800" b="0" i="0" dirty="0">
                <a:solidFill>
                  <a:schemeClr val="tx1"/>
                </a:solidFill>
                <a:latin typeface="Arial Narrow" pitchFamily="34" charset="0"/>
              </a:rPr>
              <a:t>ACC e ACE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pt-BR" sz="1800" b="0" i="0" dirty="0">
                <a:solidFill>
                  <a:schemeClr val="tx1"/>
                </a:solidFill>
                <a:latin typeface="Arial Narrow" pitchFamily="34" charset="0"/>
              </a:rPr>
              <a:t>Cheque especial empresa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pt-BR" sz="1800" b="0" i="0" dirty="0">
                <a:solidFill>
                  <a:schemeClr val="tx1"/>
                </a:solidFill>
                <a:latin typeface="Arial Narrow" pitchFamily="34" charset="0"/>
              </a:rPr>
              <a:t>Conta Garantida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pt-BR" sz="1800" b="0" i="0" dirty="0" err="1">
                <a:solidFill>
                  <a:schemeClr val="tx1"/>
                </a:solidFill>
                <a:latin typeface="Arial Narrow" pitchFamily="34" charset="0"/>
              </a:rPr>
              <a:t>Commercial</a:t>
            </a:r>
            <a:r>
              <a:rPr lang="pt-BR" sz="1800" b="0" i="0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pt-BR" sz="1800" b="0" i="0" dirty="0" err="1">
                <a:solidFill>
                  <a:schemeClr val="tx1"/>
                </a:solidFill>
                <a:latin typeface="Arial Narrow" pitchFamily="34" charset="0"/>
              </a:rPr>
              <a:t>Papers</a:t>
            </a:r>
            <a:endParaRPr lang="pt-BR" sz="1800" b="0" i="0" dirty="0">
              <a:solidFill>
                <a:schemeClr val="tx1"/>
              </a:solidFill>
              <a:latin typeface="Arial Narrow" pitchFamily="34" charset="0"/>
            </a:endParaRPr>
          </a:p>
          <a:p>
            <a:pPr algn="r">
              <a:lnSpc>
                <a:spcPct val="90000"/>
              </a:lnSpc>
              <a:buFontTx/>
              <a:buNone/>
            </a:pPr>
            <a:r>
              <a:rPr lang="pt-BR" sz="1800" b="0" i="0" dirty="0">
                <a:solidFill>
                  <a:schemeClr val="tx1"/>
                </a:solidFill>
                <a:latin typeface="Arial Narrow" pitchFamily="34" charset="0"/>
              </a:rPr>
              <a:t>Leasing</a:t>
            </a:r>
            <a:r>
              <a:rPr lang="pt-BR" sz="1500" dirty="0">
                <a:solidFill>
                  <a:schemeClr val="tx1"/>
                </a:solidFill>
                <a:latin typeface="Arial Narrow" pitchFamily="34" charset="0"/>
              </a:rPr>
              <a:t>*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4198759" y="4361015"/>
            <a:ext cx="4217942" cy="206210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pt-BR" sz="2000" b="0" dirty="0">
                <a:solidFill>
                  <a:schemeClr val="tx1"/>
                </a:solidFill>
                <a:latin typeface="Arial Narrow" pitchFamily="34" charset="0"/>
              </a:rPr>
              <a:t>PESSOAS FÍSICAS:                       </a:t>
            </a:r>
          </a:p>
          <a:p>
            <a:pPr>
              <a:lnSpc>
                <a:spcPct val="80000"/>
              </a:lnSpc>
              <a:buFontTx/>
              <a:buNone/>
            </a:pPr>
            <a:endParaRPr lang="pt-BR" sz="2000" b="0" dirty="0">
              <a:solidFill>
                <a:schemeClr val="tx1"/>
              </a:solidFill>
              <a:latin typeface="Arial Narrow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pt-BR" sz="2000" b="0" dirty="0">
                <a:solidFill>
                  <a:schemeClr val="tx1"/>
                </a:solidFill>
                <a:latin typeface="Arial Narrow" pitchFamily="34" charset="0"/>
              </a:rPr>
              <a:t>Recursos Familiares –herança antecipação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t-BR" sz="2000" b="0" dirty="0">
                <a:solidFill>
                  <a:schemeClr val="tx1"/>
                </a:solidFill>
                <a:latin typeface="Arial Narrow" pitchFamily="34" charset="0"/>
              </a:rPr>
              <a:t>Hipoteca e Penhor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t-BR" sz="2000" b="0" dirty="0">
                <a:solidFill>
                  <a:schemeClr val="tx1"/>
                </a:solidFill>
                <a:latin typeface="Arial Narrow" pitchFamily="34" charset="0"/>
              </a:rPr>
              <a:t>Consórcios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t-BR" sz="2000" b="0" dirty="0">
                <a:solidFill>
                  <a:schemeClr val="tx1"/>
                </a:solidFill>
                <a:latin typeface="Arial Narrow" pitchFamily="34" charset="0"/>
              </a:rPr>
              <a:t>Antecipação da restituição do IR e do 13o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t-BR" sz="2000" b="0" dirty="0">
                <a:solidFill>
                  <a:schemeClr val="tx1"/>
                </a:solidFill>
                <a:latin typeface="Arial Narrow" pitchFamily="34" charset="0"/>
              </a:rPr>
              <a:t>Vendas de Ativos reais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t-BR" sz="2000" b="0" dirty="0">
                <a:solidFill>
                  <a:schemeClr val="tx1"/>
                </a:solidFill>
                <a:latin typeface="Arial Narrow" pitchFamily="34" charset="0"/>
              </a:rPr>
              <a:t>Leasing* e Arrendamento* </a:t>
            </a:r>
            <a:endParaRPr lang="pt-BR" sz="2000" b="0" dirty="0">
              <a:solidFill>
                <a:schemeClr val="tx1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476479" y="3827087"/>
            <a:ext cx="3186353" cy="230832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pt-BR" sz="2000" b="0" i="0" dirty="0">
                <a:solidFill>
                  <a:schemeClr val="tx1"/>
                </a:solidFill>
                <a:latin typeface="Arial Narrow" pitchFamily="34" charset="0"/>
              </a:rPr>
              <a:t>PESSOAS FÍSICAS:                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t-BR" sz="2000" b="0" i="0" dirty="0">
                <a:solidFill>
                  <a:schemeClr val="tx1"/>
                </a:solidFill>
                <a:latin typeface="Arial Narrow" pitchFamily="34" charset="0"/>
              </a:rPr>
              <a:t>  Cheque especial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t-BR" sz="2000" b="0" i="0" dirty="0">
                <a:solidFill>
                  <a:schemeClr val="tx1"/>
                </a:solidFill>
                <a:latin typeface="Arial Narrow" pitchFamily="34" charset="0"/>
              </a:rPr>
              <a:t>Cartão de Crédito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t-BR" sz="2000" b="0" i="0" dirty="0">
                <a:solidFill>
                  <a:schemeClr val="tx1"/>
                </a:solidFill>
                <a:latin typeface="Arial Narrow" pitchFamily="34" charset="0"/>
              </a:rPr>
              <a:t>Cartões marca própria (redes de lojas)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t-BR" sz="2000" b="0" i="0" dirty="0">
                <a:solidFill>
                  <a:schemeClr val="tx1"/>
                </a:solidFill>
                <a:latin typeface="Arial Narrow" pitchFamily="34" charset="0"/>
              </a:rPr>
              <a:t>Crédito Direto ao Consumidor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t-BR" sz="2000" b="0" i="0" dirty="0">
                <a:solidFill>
                  <a:schemeClr val="tx1"/>
                </a:solidFill>
                <a:latin typeface="Arial Narrow" pitchFamily="34" charset="0"/>
              </a:rPr>
              <a:t>Financiamento ao Consumo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t-BR" sz="2000" b="0" i="0" dirty="0">
                <a:solidFill>
                  <a:schemeClr val="tx1"/>
                </a:solidFill>
                <a:latin typeface="Arial Narrow" pitchFamily="34" charset="0"/>
              </a:rPr>
              <a:t>Crédito Consignado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t-BR" sz="2000" b="0" i="0" dirty="0">
                <a:solidFill>
                  <a:schemeClr val="tx1"/>
                </a:solidFill>
                <a:latin typeface="Arial Narrow" pitchFamily="34" charset="0"/>
              </a:rPr>
              <a:t>Crédito Pessoal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043643" y="577970"/>
            <a:ext cx="6869597" cy="59721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Autofit/>
          </a:bodyPr>
          <a:lstStyle>
            <a:defPPr>
              <a:defRPr lang="pt-BR"/>
            </a:defPPr>
            <a:lvl1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3600" kern="0"/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pt-BR" sz="2000" i="0" dirty="0"/>
              <a:t>Produtos de Captação: Operações e Papéis de dívida de curto prazo. 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07C86E1-6966-48C5-86FA-7CD7C93DDED2}"/>
              </a:ext>
            </a:extLst>
          </p:cNvPr>
          <p:cNvSpPr txBox="1"/>
          <p:nvPr/>
        </p:nvSpPr>
        <p:spPr>
          <a:xfrm>
            <a:off x="3930479" y="3206007"/>
            <a:ext cx="1775648" cy="3000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BR" sz="1500" dirty="0"/>
              <a:t>Bancos - CDB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99795298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 txBox="1">
            <a:spLocks noGrp="1"/>
          </p:cNvSpPr>
          <p:nvPr/>
        </p:nvSpPr>
        <p:spPr>
          <a:xfrm>
            <a:off x="6057900" y="5624514"/>
            <a:ext cx="1600200" cy="273844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BAB6110D-219E-4F73-BD0B-02A720F1D696}" type="slidenum">
              <a:rPr lang="en-US" sz="9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32</a:t>
            </a:fld>
            <a:endParaRPr lang="en-US" sz="9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1035324" y="2425822"/>
            <a:ext cx="248177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100" dirty="0"/>
              <a:t>Mercado Financeiro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4932040" y="1444870"/>
            <a:ext cx="3658217" cy="372409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pt-BR" sz="2000" dirty="0">
                <a:solidFill>
                  <a:schemeClr val="tx1"/>
                </a:solidFill>
              </a:rPr>
              <a:t>EMPRESAS</a:t>
            </a:r>
          </a:p>
          <a:p>
            <a:pPr marL="257175" indent="-257175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pt-BR" sz="2000" dirty="0">
                <a:solidFill>
                  <a:schemeClr val="tx1"/>
                </a:solidFill>
                <a:latin typeface="Tahoma" pitchFamily="34" charset="0"/>
              </a:rPr>
              <a:t>Empréstimos</a:t>
            </a:r>
          </a:p>
          <a:p>
            <a:pPr marL="257175" indent="-257175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pt-BR" sz="2000" dirty="0">
                <a:solidFill>
                  <a:schemeClr val="tx1"/>
                </a:solidFill>
                <a:latin typeface="Tahoma" pitchFamily="34" charset="0"/>
              </a:rPr>
              <a:t>Financiamentos</a:t>
            </a:r>
          </a:p>
          <a:p>
            <a:pPr marL="257175" indent="-257175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pt-BR" sz="2000" dirty="0">
                <a:solidFill>
                  <a:schemeClr val="tx1"/>
                </a:solidFill>
                <a:latin typeface="Tahoma" pitchFamily="34" charset="0"/>
              </a:rPr>
              <a:t>Cartão de crédito Empresarial – </a:t>
            </a:r>
            <a:r>
              <a:rPr lang="pt-BR" sz="2000" dirty="0" err="1">
                <a:solidFill>
                  <a:schemeClr val="tx1"/>
                </a:solidFill>
                <a:latin typeface="Tahoma" pitchFamily="34" charset="0"/>
              </a:rPr>
              <a:t>Bndes</a:t>
            </a:r>
            <a:endParaRPr lang="pt-BR" sz="2000" dirty="0">
              <a:solidFill>
                <a:schemeClr val="tx1"/>
              </a:solidFill>
              <a:latin typeface="Tahoma" pitchFamily="34" charset="0"/>
            </a:endParaRPr>
          </a:p>
          <a:p>
            <a:pPr marL="257175" indent="-257175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pt-BR" sz="2000" dirty="0">
                <a:solidFill>
                  <a:schemeClr val="tx1"/>
                </a:solidFill>
                <a:latin typeface="Tahoma" pitchFamily="34" charset="0"/>
              </a:rPr>
              <a:t>ACC – adiantamento de contrato de câmbio</a:t>
            </a:r>
          </a:p>
          <a:p>
            <a:pPr marL="257175" indent="-257175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pt-BR" sz="2000" dirty="0">
                <a:solidFill>
                  <a:schemeClr val="tx1"/>
                </a:solidFill>
                <a:latin typeface="Tahoma" pitchFamily="34" charset="0"/>
              </a:rPr>
              <a:t>Financiamento do BNDES – Finame e outros empréstimos e financiamento de Longo Prazo 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474359" y="4990417"/>
            <a:ext cx="3294366" cy="181588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pt-BR" sz="2000" dirty="0">
                <a:solidFill>
                  <a:schemeClr val="tx1"/>
                </a:solidFill>
                <a:latin typeface="Arial Narrow" pitchFamily="34" charset="0"/>
              </a:rPr>
              <a:t>PESSOAS FÍSICAS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pt-BR" sz="2000" dirty="0">
                <a:solidFill>
                  <a:schemeClr val="tx1"/>
                </a:solidFill>
                <a:latin typeface="Tahoma" pitchFamily="34" charset="0"/>
              </a:rPr>
              <a:t>Leasing* e Arrendamento*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pt-BR" sz="2000" dirty="0">
                <a:solidFill>
                  <a:schemeClr val="tx1"/>
                </a:solidFill>
                <a:latin typeface="Tahoma" pitchFamily="34" charset="0"/>
              </a:rPr>
              <a:t>Financiamento de Veículo 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pt-BR" sz="2000" dirty="0">
                <a:solidFill>
                  <a:schemeClr val="tx1"/>
                </a:solidFill>
                <a:latin typeface="Tahoma" pitchFamily="34" charset="0"/>
              </a:rPr>
              <a:t>Financiamento Imobiliário </a:t>
            </a:r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1619672" y="392743"/>
            <a:ext cx="6427701" cy="432197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rmAutofit fontScale="70000" lnSpcReduction="20000"/>
          </a:bodyPr>
          <a:lstStyle>
            <a:defPPr>
              <a:defRPr lang="pt-BR"/>
            </a:defPPr>
            <a:lvl1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3600" kern="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pt-BR" sz="2700" dirty="0"/>
              <a:t>Produtos de Captação: Operações de longo prazo.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1686405-10D6-4418-8A79-111F0961E596}"/>
              </a:ext>
            </a:extLst>
          </p:cNvPr>
          <p:cNvSpPr txBox="1"/>
          <p:nvPr/>
        </p:nvSpPr>
        <p:spPr>
          <a:xfrm>
            <a:off x="724699" y="3429000"/>
            <a:ext cx="3079086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BR" sz="2000" dirty="0">
                <a:solidFill>
                  <a:schemeClr val="tx1"/>
                </a:solidFill>
              </a:rPr>
              <a:t>Bancos</a:t>
            </a:r>
          </a:p>
          <a:p>
            <a:pPr>
              <a:lnSpc>
                <a:spcPct val="90000"/>
              </a:lnSpc>
            </a:pPr>
            <a:r>
              <a:rPr lang="pt-BR" sz="2000" dirty="0">
                <a:solidFill>
                  <a:schemeClr val="tx1"/>
                </a:solidFill>
              </a:rPr>
              <a:t>LF  – Letras Financeiras</a:t>
            </a:r>
          </a:p>
          <a:p>
            <a:pPr>
              <a:lnSpc>
                <a:spcPct val="90000"/>
              </a:lnSpc>
            </a:pPr>
            <a:r>
              <a:rPr lang="pt-BR" sz="2000" dirty="0">
                <a:solidFill>
                  <a:schemeClr val="tx1"/>
                </a:solidFill>
              </a:rPr>
              <a:t>LCI  - Letras de Crédito Imobiliário</a:t>
            </a:r>
          </a:p>
          <a:p>
            <a:pPr>
              <a:lnSpc>
                <a:spcPct val="90000"/>
              </a:lnSpc>
            </a:pPr>
            <a:r>
              <a:rPr lang="pt-BR" sz="2000" dirty="0">
                <a:solidFill>
                  <a:schemeClr val="tx1"/>
                </a:solidFill>
              </a:rPr>
              <a:t>LH – Letras Hipotecárias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Oval 5">
            <a:extLst>
              <a:ext uri="{FF2B5EF4-FFF2-40B4-BE49-F238E27FC236}">
                <a16:creationId xmlns:a16="http://schemas.microsoft.com/office/drawing/2014/main" id="{A370E21F-E64B-0A8C-D560-163442E9F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463" y="1014667"/>
            <a:ext cx="3294366" cy="226933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1" lang="pt-BR" sz="1800" dirty="0"/>
          </a:p>
        </p:txBody>
      </p:sp>
      <p:sp>
        <p:nvSpPr>
          <p:cNvPr id="3" name="Oval 6">
            <a:extLst>
              <a:ext uri="{FF2B5EF4-FFF2-40B4-BE49-F238E27FC236}">
                <a16:creationId xmlns:a16="http://schemas.microsoft.com/office/drawing/2014/main" id="{3F93725C-BE50-C10D-8B32-6A82AE598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955" y="1997684"/>
            <a:ext cx="1998223" cy="80996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kumimoji="1" lang="pt-BR" sz="2100" dirty="0"/>
              <a:t>Mercado de Crédito</a:t>
            </a:r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id="{A3CA79CA-A12F-1C50-6EF7-C3DA1E19D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632" y="1480559"/>
            <a:ext cx="248177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100" dirty="0"/>
              <a:t>Mercado Financeiro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19A8D3F-B65F-F522-C2E6-4DC2D365A2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EE7A573-9DE7-C506-F87A-8FC961584591}"/>
              </a:ext>
            </a:extLst>
          </p:cNvPr>
          <p:cNvSpPr txBox="1">
            <a:spLocks noGrp="1"/>
          </p:cNvSpPr>
          <p:nvPr/>
        </p:nvSpPr>
        <p:spPr>
          <a:xfrm>
            <a:off x="6057900" y="5624514"/>
            <a:ext cx="1600200" cy="273844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BAB6110D-219E-4F73-BD0B-02A720F1D696}" type="slidenum">
              <a:rPr lang="en-US" sz="9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33</a:t>
            </a:fld>
            <a:endParaRPr lang="en-US" sz="9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5" name="Oval 5">
            <a:extLst>
              <a:ext uri="{FF2B5EF4-FFF2-40B4-BE49-F238E27FC236}">
                <a16:creationId xmlns:a16="http://schemas.microsoft.com/office/drawing/2014/main" id="{49085C60-B678-9EFD-C20F-7B728934C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0223" y="1631239"/>
            <a:ext cx="3294366" cy="17977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1" lang="pt-BR" sz="1800" dirty="0"/>
          </a:p>
        </p:txBody>
      </p:sp>
      <p:sp>
        <p:nvSpPr>
          <p:cNvPr id="16" name="Oval 6">
            <a:extLst>
              <a:ext uri="{FF2B5EF4-FFF2-40B4-BE49-F238E27FC236}">
                <a16:creationId xmlns:a16="http://schemas.microsoft.com/office/drawing/2014/main" id="{63F1720B-62BF-3E31-B782-225B702EE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265" y="2308900"/>
            <a:ext cx="1998223" cy="80996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kumimoji="1" lang="pt-BR" sz="2100" dirty="0"/>
              <a:t>Mercado de</a:t>
            </a:r>
          </a:p>
          <a:p>
            <a:r>
              <a:rPr kumimoji="1" lang="pt-BR" sz="2100" dirty="0"/>
              <a:t> Capitais </a:t>
            </a: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48DA17FA-FA39-7C17-1EA5-8F4673199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689" y="1955215"/>
            <a:ext cx="248177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100" dirty="0"/>
              <a:t>Mercado Financeiro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37C6D1D2-22AF-0868-A4F1-0FCFBC5DA012}"/>
              </a:ext>
            </a:extLst>
          </p:cNvPr>
          <p:cNvSpPr/>
          <p:nvPr/>
        </p:nvSpPr>
        <p:spPr>
          <a:xfrm>
            <a:off x="4833960" y="1186423"/>
            <a:ext cx="3076381" cy="237757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pt-BR" sz="1500" dirty="0">
                <a:solidFill>
                  <a:schemeClr val="tx1"/>
                </a:solidFill>
              </a:rPr>
              <a:t>EMPRESAS</a:t>
            </a:r>
          </a:p>
          <a:p>
            <a:pPr>
              <a:lnSpc>
                <a:spcPct val="90000"/>
              </a:lnSpc>
              <a:buFontTx/>
              <a:buNone/>
            </a:pPr>
            <a:endParaRPr lang="pt-BR" sz="15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pt-BR" sz="1500" dirty="0">
                <a:solidFill>
                  <a:schemeClr val="tx1"/>
                </a:solidFill>
              </a:rPr>
              <a:t>Debêntures – </a:t>
            </a:r>
            <a:r>
              <a:rPr lang="pt-BR" sz="1800" dirty="0">
                <a:solidFill>
                  <a:schemeClr val="tx1"/>
                </a:solidFill>
              </a:rPr>
              <a:t>títulos de DIVIDA </a:t>
            </a:r>
          </a:p>
          <a:p>
            <a:pPr>
              <a:lnSpc>
                <a:spcPct val="90000"/>
              </a:lnSpc>
              <a:buFontTx/>
              <a:buNone/>
            </a:pPr>
            <a:endParaRPr lang="pt-BR" sz="15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pt-BR" sz="1500" dirty="0">
                <a:solidFill>
                  <a:schemeClr val="tx1"/>
                </a:solidFill>
              </a:rPr>
              <a:t>Debêntures Incentivadas  - </a:t>
            </a:r>
            <a:r>
              <a:rPr lang="pt-BR" sz="1800" dirty="0">
                <a:solidFill>
                  <a:schemeClr val="tx1"/>
                </a:solidFill>
              </a:rPr>
              <a:t>infraestrutura ( isentas de Imposto de Renda) </a:t>
            </a:r>
          </a:p>
          <a:p>
            <a:pPr>
              <a:lnSpc>
                <a:spcPct val="90000"/>
              </a:lnSpc>
              <a:buFontTx/>
              <a:buNone/>
            </a:pPr>
            <a:endParaRPr lang="pt-BR" sz="15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pt-BR" sz="1500" dirty="0">
                <a:solidFill>
                  <a:schemeClr val="tx1"/>
                </a:solidFill>
              </a:rPr>
              <a:t>Ações – </a:t>
            </a:r>
            <a:r>
              <a:rPr lang="pt-BR" sz="1800" dirty="0">
                <a:solidFill>
                  <a:schemeClr val="tx1"/>
                </a:solidFill>
              </a:rPr>
              <a:t>Títulos de PROPRIEDADE </a:t>
            </a:r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id="{0C2B968D-9533-E65E-06E1-9313F78A3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7421" y="534063"/>
            <a:ext cx="6398374" cy="432197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rmAutofit fontScale="70000" lnSpcReduction="20000"/>
          </a:bodyPr>
          <a:lstStyle>
            <a:defPPr>
              <a:defRPr lang="pt-BR"/>
            </a:defPPr>
            <a:lvl1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3600" kern="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pt-BR" sz="2700" dirty="0"/>
              <a:t>Produtos de Captação: Operações de longo prazo.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8F38F82-9774-6217-600C-830DED90BD09}"/>
              </a:ext>
            </a:extLst>
          </p:cNvPr>
          <p:cNvSpPr txBox="1"/>
          <p:nvPr/>
        </p:nvSpPr>
        <p:spPr>
          <a:xfrm>
            <a:off x="317500" y="3623902"/>
            <a:ext cx="7568306" cy="233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BR" sz="1800" dirty="0">
                <a:solidFill>
                  <a:schemeClr val="tx1"/>
                </a:solidFill>
              </a:rPr>
              <a:t>LCA – Letra de Crédito do Agronegócio (emissão de bancos - IR isento para PF – FGC) </a:t>
            </a:r>
          </a:p>
          <a:p>
            <a:pPr>
              <a:lnSpc>
                <a:spcPct val="90000"/>
              </a:lnSpc>
            </a:pPr>
            <a:r>
              <a:rPr lang="pt-BR" sz="1800" dirty="0">
                <a:solidFill>
                  <a:schemeClr val="tx1"/>
                </a:solidFill>
              </a:rPr>
              <a:t>LCI – Letra de Crédito Imobiliário (emissão de bancos - IR isento para PF – FGC) </a:t>
            </a:r>
          </a:p>
          <a:p>
            <a:pPr>
              <a:lnSpc>
                <a:spcPct val="90000"/>
              </a:lnSpc>
            </a:pPr>
            <a:r>
              <a:rPr lang="pt-BR" sz="1800" dirty="0">
                <a:solidFill>
                  <a:schemeClr val="tx1"/>
                </a:solidFill>
              </a:rPr>
              <a:t>CRA – Certificados de Recebíveis do Agronegócio. (emissão de securitizadoras - IR isento para PF – lastro em “créditos a receber” oriundos do agronegócio) </a:t>
            </a:r>
          </a:p>
          <a:p>
            <a:pPr>
              <a:lnSpc>
                <a:spcPct val="90000"/>
              </a:lnSpc>
            </a:pPr>
            <a:r>
              <a:rPr lang="pt-BR" sz="1800" dirty="0">
                <a:solidFill>
                  <a:schemeClr val="tx1"/>
                </a:solidFill>
              </a:rPr>
              <a:t>CRI – Certificado de Recebíveis Imobiliários (emissão de securitizadoras - IR isento para PF – lastro em “créditos a receber” oriundos do setor imobiliário – aluguéis, financiamentos ) .</a:t>
            </a:r>
          </a:p>
        </p:txBody>
      </p:sp>
    </p:spTree>
    <p:extLst>
      <p:ext uri="{BB962C8B-B14F-4D97-AF65-F5344CB8AC3E}">
        <p14:creationId xmlns:p14="http://schemas.microsoft.com/office/powerpoint/2010/main" val="729068011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19672" y="260648"/>
            <a:ext cx="6768752" cy="954107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0" i="0" dirty="0" err="1"/>
              <a:t>Fundos</a:t>
            </a:r>
            <a:r>
              <a:rPr lang="en-US" sz="2800" b="0" i="0" dirty="0"/>
              <a:t> de </a:t>
            </a:r>
            <a:r>
              <a:rPr lang="en-US" sz="2800" b="0" i="0" dirty="0" err="1"/>
              <a:t>Investimento</a:t>
            </a:r>
            <a:r>
              <a:rPr lang="en-US" sz="2800" b="0" i="0" dirty="0"/>
              <a:t>:   </a:t>
            </a:r>
          </a:p>
          <a:p>
            <a:r>
              <a:rPr lang="en-US" sz="2800" b="0" i="0" dirty="0"/>
              <a:t> </a:t>
            </a:r>
            <a:r>
              <a:rPr lang="en-US" sz="2800" b="0" i="0" dirty="0">
                <a:solidFill>
                  <a:schemeClr val="tx1"/>
                </a:solidFill>
              </a:rPr>
              <a:t>o </a:t>
            </a:r>
            <a:r>
              <a:rPr lang="en-US" sz="2800" b="0" i="0" dirty="0" err="1">
                <a:solidFill>
                  <a:schemeClr val="tx1"/>
                </a:solidFill>
              </a:rPr>
              <a:t>que</a:t>
            </a:r>
            <a:r>
              <a:rPr lang="en-US" sz="2800" b="0" i="0" dirty="0">
                <a:solidFill>
                  <a:schemeClr val="tx1"/>
                </a:solidFill>
              </a:rPr>
              <a:t> </a:t>
            </a:r>
            <a:r>
              <a:rPr lang="en-US" sz="2800" b="0" i="0" dirty="0" err="1">
                <a:solidFill>
                  <a:schemeClr val="tx1"/>
                </a:solidFill>
              </a:rPr>
              <a:t>analisar</a:t>
            </a:r>
            <a:r>
              <a:rPr lang="en-US" sz="2800" b="0" i="0" dirty="0">
                <a:solidFill>
                  <a:schemeClr val="tx1"/>
                </a:solidFill>
              </a:rPr>
              <a:t> para </a:t>
            </a:r>
            <a:r>
              <a:rPr lang="en-US" sz="2800" b="0" i="0" dirty="0" err="1">
                <a:solidFill>
                  <a:schemeClr val="tx1"/>
                </a:solidFill>
              </a:rPr>
              <a:t>comprar</a:t>
            </a:r>
            <a:r>
              <a:rPr lang="en-US" sz="2800" b="0" i="0" dirty="0">
                <a:solidFill>
                  <a:schemeClr val="tx1"/>
                </a:solidFill>
              </a:rPr>
              <a:t> </a:t>
            </a:r>
            <a:r>
              <a:rPr lang="en-US" sz="2800" b="0" i="0" dirty="0" err="1">
                <a:solidFill>
                  <a:schemeClr val="tx1"/>
                </a:solidFill>
              </a:rPr>
              <a:t>cotas</a:t>
            </a:r>
            <a:endParaRPr lang="pt-BR" sz="2800" b="0" i="0" dirty="0">
              <a:solidFill>
                <a:schemeClr val="tx1"/>
              </a:solidFill>
            </a:endParaRPr>
          </a:p>
        </p:txBody>
      </p:sp>
      <p:sp>
        <p:nvSpPr>
          <p:cNvPr id="4" name="CaixaDeTexto 27"/>
          <p:cNvSpPr txBox="1">
            <a:spLocks noChangeArrowheads="1"/>
          </p:cNvSpPr>
          <p:nvPr/>
        </p:nvSpPr>
        <p:spPr bwMode="auto">
          <a:xfrm>
            <a:off x="395536" y="1412776"/>
            <a:ext cx="3960440" cy="501675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 i="1">
                <a:solidFill>
                  <a:srgbClr val="FF3300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 b="1" i="1">
                <a:solidFill>
                  <a:srgbClr val="FF33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 b="1" i="1">
                <a:solidFill>
                  <a:srgbClr val="FF33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 b="1" i="1">
                <a:solidFill>
                  <a:srgbClr val="FF33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 b="1" i="1">
                <a:solidFill>
                  <a:srgbClr val="FF33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33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33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33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33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2000" b="0" i="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Composição</a:t>
            </a:r>
            <a:r>
              <a:rPr lang="en-US" sz="2000" b="0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do </a:t>
            </a:r>
            <a:r>
              <a:rPr lang="en-US" sz="2000" b="0" i="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fundo</a:t>
            </a:r>
            <a:r>
              <a:rPr lang="en-US" sz="2000" b="0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: </a:t>
            </a:r>
          </a:p>
          <a:p>
            <a:pPr eaLnBrk="1" hangingPunct="1">
              <a:defRPr/>
            </a:pPr>
            <a:r>
              <a:rPr lang="en-US" sz="2000" b="0" i="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Quais</a:t>
            </a:r>
            <a:r>
              <a:rPr lang="en-US" sz="2000" b="0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papéis</a:t>
            </a:r>
            <a:r>
              <a:rPr lang="en-US" sz="2000" b="0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fazem</a:t>
            </a:r>
            <a:r>
              <a:rPr lang="en-US" sz="2000" b="0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parte da </a:t>
            </a:r>
            <a:r>
              <a:rPr lang="en-US" sz="2000" b="0" i="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carteira</a:t>
            </a:r>
            <a:r>
              <a:rPr lang="en-US" sz="2000" b="0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?</a:t>
            </a:r>
          </a:p>
          <a:p>
            <a:pPr eaLnBrk="1" hangingPunct="1">
              <a:defRPr/>
            </a:pPr>
            <a:r>
              <a:rPr lang="en-US" sz="2000" b="0" i="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Nivel</a:t>
            </a:r>
            <a:r>
              <a:rPr lang="en-US" sz="2000" b="0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risco</a:t>
            </a:r>
            <a:r>
              <a:rPr lang="en-US" sz="2000" b="0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.</a:t>
            </a:r>
          </a:p>
          <a:p>
            <a:pPr eaLnBrk="1" hangingPunct="1">
              <a:defRPr/>
            </a:pPr>
            <a:endParaRPr lang="en-US" sz="2000" b="0" i="0" dirty="0">
              <a:solidFill>
                <a:schemeClr val="accent4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2000" b="0" i="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Rentabilidade</a:t>
            </a:r>
            <a:r>
              <a:rPr lang="en-US" sz="2000" b="0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histórica</a:t>
            </a:r>
            <a:r>
              <a:rPr lang="en-US" sz="2000" b="0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:</a:t>
            </a:r>
          </a:p>
          <a:p>
            <a:pPr eaLnBrk="1" hangingPunct="1">
              <a:defRPr/>
            </a:pPr>
            <a:r>
              <a:rPr lang="en-US" sz="2000" b="0" i="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Comparar</a:t>
            </a:r>
            <a:r>
              <a:rPr lang="en-US" sz="2000" b="0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com outros </a:t>
            </a:r>
            <a:r>
              <a:rPr lang="en-US" sz="2000" b="0" i="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fundos</a:t>
            </a:r>
            <a:r>
              <a:rPr lang="en-US" sz="2000" b="0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semelhantes</a:t>
            </a:r>
            <a:r>
              <a:rPr lang="en-US" sz="2000" b="0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.</a:t>
            </a:r>
          </a:p>
          <a:p>
            <a:pPr eaLnBrk="1" hangingPunct="1">
              <a:defRPr/>
            </a:pPr>
            <a:r>
              <a:rPr lang="en-US" sz="2000" b="0" i="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Passado</a:t>
            </a:r>
            <a:r>
              <a:rPr lang="en-US" sz="2000" b="0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NÂO é </a:t>
            </a:r>
            <a:r>
              <a:rPr lang="en-US" sz="2000" b="0" i="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garantia</a:t>
            </a:r>
            <a:r>
              <a:rPr lang="en-US" sz="2000" b="0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de </a:t>
            </a:r>
            <a:r>
              <a:rPr lang="en-US" sz="2000" b="0" i="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rentabilidade</a:t>
            </a:r>
            <a:r>
              <a:rPr lang="en-US" sz="2000" b="0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futura</a:t>
            </a:r>
            <a:r>
              <a:rPr lang="en-US" sz="2000" b="0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.</a:t>
            </a:r>
          </a:p>
          <a:p>
            <a:pPr eaLnBrk="1" hangingPunct="1">
              <a:defRPr/>
            </a:pPr>
            <a:endParaRPr lang="en-US" sz="2000" b="0" i="0" dirty="0">
              <a:solidFill>
                <a:schemeClr val="accent4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2000" b="0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Taxa de </a:t>
            </a:r>
            <a:r>
              <a:rPr lang="en-US" sz="2000" b="0" i="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administração</a:t>
            </a:r>
            <a:r>
              <a:rPr lang="en-US" sz="2000" b="0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(0,25 a 6%)</a:t>
            </a:r>
          </a:p>
          <a:p>
            <a:pPr eaLnBrk="1" hangingPunct="1">
              <a:defRPr/>
            </a:pPr>
            <a:r>
              <a:rPr lang="en-US" sz="2000" b="0" i="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Alguns</a:t>
            </a:r>
            <a:r>
              <a:rPr lang="en-US" sz="2000" b="0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:  taxa de performance </a:t>
            </a:r>
          </a:p>
          <a:p>
            <a:pPr eaLnBrk="1" hangingPunct="1">
              <a:defRPr/>
            </a:pPr>
            <a:r>
              <a:rPr lang="en-US" sz="2000" b="0" i="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Aplicação</a:t>
            </a:r>
            <a:r>
              <a:rPr lang="en-US" sz="2000" b="0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minima:</a:t>
            </a:r>
          </a:p>
          <a:p>
            <a:pPr eaLnBrk="1" hangingPunct="1">
              <a:defRPr/>
            </a:pPr>
            <a:r>
              <a:rPr lang="en-US" sz="2000" b="0" i="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Condições</a:t>
            </a:r>
            <a:r>
              <a:rPr lang="en-US" sz="2000" b="0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de </a:t>
            </a:r>
            <a:r>
              <a:rPr lang="en-US" sz="2000" b="0" i="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movimentação</a:t>
            </a:r>
            <a:r>
              <a:rPr lang="en-US" sz="2000" b="0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A05F9AE-D417-EF8A-E0E5-CFC2CC6C67D5}"/>
              </a:ext>
            </a:extLst>
          </p:cNvPr>
          <p:cNvSpPr txBox="1"/>
          <p:nvPr/>
        </p:nvSpPr>
        <p:spPr>
          <a:xfrm>
            <a:off x="4859081" y="1412776"/>
            <a:ext cx="3456384" cy="378565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0" i="0" dirty="0">
                <a:solidFill>
                  <a:schemeClr val="tx1"/>
                </a:solidFill>
                <a:latin typeface="Arial" panose="020B0604020202020204" pitchFamily="34" charset="0"/>
              </a:rPr>
              <a:t>Indicadores de Risco Retorno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chemeClr val="tx1"/>
                </a:solidFill>
                <a:latin typeface="Arial" panose="020B0604020202020204" pitchFamily="34" charset="0"/>
              </a:rPr>
              <a:t>CAPM  - </a:t>
            </a:r>
            <a:r>
              <a:rPr lang="pt-BR" b="0" dirty="0">
                <a:solidFill>
                  <a:schemeClr val="tx1"/>
                </a:solidFill>
                <a:latin typeface="Arial" panose="020B0604020202020204" pitchFamily="34" charset="0"/>
              </a:rPr>
              <a:t>Capital Asset Pricing Model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chemeClr val="tx1"/>
                </a:solidFill>
                <a:latin typeface="Arial" panose="020B0604020202020204" pitchFamily="34" charset="0"/>
              </a:rPr>
              <a:t>Índice de Sharpe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chemeClr val="tx1"/>
                </a:solidFill>
                <a:latin typeface="Arial" panose="020B0604020202020204" pitchFamily="34" charset="0"/>
              </a:rPr>
              <a:t>Índice de </a:t>
            </a:r>
            <a:r>
              <a:rPr lang="pt-BR" b="0" i="0" dirty="0" err="1">
                <a:solidFill>
                  <a:schemeClr val="tx1"/>
                </a:solidFill>
                <a:latin typeface="Arial" panose="020B0604020202020204" pitchFamily="34" charset="0"/>
              </a:rPr>
              <a:t>Treynor</a:t>
            </a:r>
            <a:endParaRPr lang="pt-BR" b="0" i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chemeClr val="tx1"/>
                </a:solidFill>
                <a:latin typeface="Arial" panose="020B0604020202020204" pitchFamily="34" charset="0"/>
              </a:rPr>
              <a:t>Alpha de Jensen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b="0" i="0" dirty="0" err="1">
                <a:solidFill>
                  <a:schemeClr val="tx1"/>
                </a:solidFill>
                <a:latin typeface="Arial" panose="020B0604020202020204" pitchFamily="34" charset="0"/>
              </a:rPr>
              <a:t>Indice</a:t>
            </a:r>
            <a:r>
              <a:rPr lang="pt-BR" b="0" i="0" dirty="0">
                <a:solidFill>
                  <a:schemeClr val="tx1"/>
                </a:solidFill>
                <a:latin typeface="Arial" panose="020B0604020202020204" pitchFamily="34" charset="0"/>
              </a:rPr>
              <a:t> de </a:t>
            </a:r>
            <a:r>
              <a:rPr lang="pt-BR" b="0" i="0" dirty="0" err="1">
                <a:solidFill>
                  <a:schemeClr val="tx1"/>
                </a:solidFill>
                <a:latin typeface="Arial" panose="020B0604020202020204" pitchFamily="34" charset="0"/>
              </a:rPr>
              <a:t>Sortino</a:t>
            </a:r>
            <a:endParaRPr lang="pt-BR" b="0" i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b="0" dirty="0">
                <a:solidFill>
                  <a:schemeClr val="tx1"/>
                </a:solidFill>
                <a:latin typeface="Arial" panose="020B0604020202020204" pitchFamily="34" charset="0"/>
              </a:rPr>
              <a:t>Tracking </a:t>
            </a:r>
            <a:r>
              <a:rPr lang="pt-BR" b="0" dirty="0" err="1">
                <a:solidFill>
                  <a:schemeClr val="tx1"/>
                </a:solidFill>
                <a:latin typeface="Arial" panose="020B0604020202020204" pitchFamily="34" charset="0"/>
              </a:rPr>
              <a:t>Error</a:t>
            </a:r>
            <a:r>
              <a:rPr lang="pt-BR" b="0" i="0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b="0" dirty="0">
                <a:solidFill>
                  <a:schemeClr val="tx1"/>
                </a:solidFill>
                <a:latin typeface="Arial" panose="020B0604020202020204" pitchFamily="34" charset="0"/>
              </a:rPr>
              <a:t>Information Ratio</a:t>
            </a:r>
          </a:p>
        </p:txBody>
      </p:sp>
    </p:spTree>
    <p:extLst>
      <p:ext uri="{BB962C8B-B14F-4D97-AF65-F5344CB8AC3E}">
        <p14:creationId xmlns:p14="http://schemas.microsoft.com/office/powerpoint/2010/main" val="1114902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m 42" descr="Logotipo&#10;&#10;Descrição gerada automaticamente">
            <a:extLst>
              <a:ext uri="{FF2B5EF4-FFF2-40B4-BE49-F238E27FC236}">
                <a16:creationId xmlns:a16="http://schemas.microsoft.com/office/drawing/2014/main" id="{48D56E3B-D13F-4AB1-9E36-805E3298EF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5715000"/>
            <a:ext cx="1387007" cy="145636"/>
          </a:xfrm>
          <a:prstGeom prst="rect">
            <a:avLst/>
          </a:prstGeom>
        </p:spPr>
      </p:pic>
      <p:grpSp>
        <p:nvGrpSpPr>
          <p:cNvPr id="2" name="Group 20">
            <a:extLst>
              <a:ext uri="{FF2B5EF4-FFF2-40B4-BE49-F238E27FC236}">
                <a16:creationId xmlns:a16="http://schemas.microsoft.com/office/drawing/2014/main" id="{9CC395C1-FA71-E422-652D-9638BA749A02}"/>
              </a:ext>
            </a:extLst>
          </p:cNvPr>
          <p:cNvGrpSpPr/>
          <p:nvPr/>
        </p:nvGrpSpPr>
        <p:grpSpPr>
          <a:xfrm>
            <a:off x="151511" y="1524000"/>
            <a:ext cx="8655166" cy="4336636"/>
            <a:chOff x="-515468" y="-3006256"/>
            <a:chExt cx="22693657" cy="3457106"/>
          </a:xfrm>
        </p:grpSpPr>
        <p:sp>
          <p:nvSpPr>
            <p:cNvPr id="3" name="Freeform 21">
              <a:extLst>
                <a:ext uri="{FF2B5EF4-FFF2-40B4-BE49-F238E27FC236}">
                  <a16:creationId xmlns:a16="http://schemas.microsoft.com/office/drawing/2014/main" id="{39F41E3B-1FCB-665A-5E4E-B67D8A3AAD09}"/>
                </a:ext>
              </a:extLst>
            </p:cNvPr>
            <p:cNvSpPr/>
            <p:nvPr/>
          </p:nvSpPr>
          <p:spPr>
            <a:xfrm>
              <a:off x="0" y="0"/>
              <a:ext cx="450850" cy="450850"/>
            </a:xfrm>
            <a:custGeom>
              <a:avLst/>
              <a:gdLst/>
              <a:ahLst/>
              <a:cxnLst/>
              <a:rect l="l" t="t" r="r" b="b"/>
              <a:pathLst>
                <a:path w="450850" h="450850">
                  <a:moveTo>
                    <a:pt x="450850" y="450850"/>
                  </a:moveTo>
                  <a:lnTo>
                    <a:pt x="0" y="450850"/>
                  </a:lnTo>
                  <a:lnTo>
                    <a:pt x="450850" y="0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4" name="Freeform 22">
              <a:extLst>
                <a:ext uri="{FF2B5EF4-FFF2-40B4-BE49-F238E27FC236}">
                  <a16:creationId xmlns:a16="http://schemas.microsoft.com/office/drawing/2014/main" id="{E7BEB5E9-F0DE-A237-5BC3-0634B816137A}"/>
                </a:ext>
              </a:extLst>
            </p:cNvPr>
            <p:cNvSpPr/>
            <p:nvPr/>
          </p:nvSpPr>
          <p:spPr>
            <a:xfrm>
              <a:off x="-515468" y="-3006256"/>
              <a:ext cx="22693657" cy="3219516"/>
            </a:xfrm>
            <a:custGeom>
              <a:avLst/>
              <a:gdLst/>
              <a:ahLst/>
              <a:cxnLst/>
              <a:rect l="l" t="t" r="r" b="b"/>
              <a:pathLst>
                <a:path w="15783784" h="2269490">
                  <a:moveTo>
                    <a:pt x="15194504" y="0"/>
                  </a:moveTo>
                  <a:lnTo>
                    <a:pt x="0" y="0"/>
                  </a:lnTo>
                  <a:lnTo>
                    <a:pt x="0" y="2269490"/>
                  </a:lnTo>
                  <a:lnTo>
                    <a:pt x="15194504" y="2269490"/>
                  </a:lnTo>
                  <a:lnTo>
                    <a:pt x="15194504" y="2268220"/>
                  </a:lnTo>
                  <a:lnTo>
                    <a:pt x="15783784" y="1134110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pt-BR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Investimento no Exterior</a:t>
              </a:r>
            </a:p>
            <a:p>
              <a:endParaRPr lang="pt-BR" sz="16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endParaRPr lang="pt-BR" sz="16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146975E1-14D1-81E8-20DE-7C360E124CA7}"/>
              </a:ext>
            </a:extLst>
          </p:cNvPr>
          <p:cNvSpPr txBox="1"/>
          <p:nvPr/>
        </p:nvSpPr>
        <p:spPr>
          <a:xfrm>
            <a:off x="971600" y="1958250"/>
            <a:ext cx="655272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/>
            <a:r>
              <a:rPr lang="pt-BR" sz="2000" i="0" dirty="0">
                <a:solidFill>
                  <a:schemeClr val="tx1"/>
                </a:solidFill>
                <a:latin typeface="Arial" panose="020B0604020202020204" pitchFamily="34" charset="0"/>
              </a:rPr>
              <a:t>Os 5 maiores </a:t>
            </a:r>
            <a:r>
              <a:rPr lang="pt-BR" sz="2000" i="0" dirty="0" err="1">
                <a:solidFill>
                  <a:schemeClr val="tx1"/>
                </a:solidFill>
                <a:latin typeface="Arial" panose="020B0604020202020204" pitchFamily="34" charset="0"/>
              </a:rPr>
              <a:t>ETF’s</a:t>
            </a:r>
            <a:r>
              <a:rPr lang="pt-BR" sz="2000" i="0" dirty="0">
                <a:solidFill>
                  <a:schemeClr val="tx1"/>
                </a:solidFill>
                <a:latin typeface="Arial" panose="020B0604020202020204" pitchFamily="34" charset="0"/>
              </a:rPr>
              <a:t> de renda fixa (</a:t>
            </a:r>
            <a:r>
              <a:rPr lang="pt-BR" sz="2000" i="0" dirty="0" err="1">
                <a:solidFill>
                  <a:schemeClr val="tx1"/>
                </a:solidFill>
                <a:latin typeface="Arial" panose="020B0604020202020204" pitchFamily="34" charset="0"/>
              </a:rPr>
              <a:t>bonds</a:t>
            </a:r>
            <a:r>
              <a:rPr lang="pt-BR" sz="2000" i="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2000" i="0" dirty="0" err="1">
                <a:solidFill>
                  <a:schemeClr val="tx1"/>
                </a:solidFill>
                <a:latin typeface="Arial" panose="020B0604020202020204" pitchFamily="34" charset="0"/>
              </a:rPr>
              <a:t>multi</a:t>
            </a:r>
            <a:r>
              <a:rPr lang="pt-BR" sz="2000" i="0" dirty="0">
                <a:solidFill>
                  <a:schemeClr val="tx1"/>
                </a:solidFill>
                <a:latin typeface="Arial" panose="020B0604020202020204" pitchFamily="34" charset="0"/>
              </a:rPr>
              <a:t> classe):</a:t>
            </a:r>
            <a:endParaRPr lang="pt-BR" sz="2000" b="0" i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l" fontAlgn="auto"/>
            <a:r>
              <a:rPr lang="pt-BR" sz="2000" b="0" i="0" dirty="0">
                <a:solidFill>
                  <a:schemeClr val="tx1"/>
                </a:solidFill>
                <a:latin typeface="Arial" panose="020B0604020202020204" pitchFamily="34" charset="0"/>
              </a:rPr>
              <a:t>BND - Vanguard Total Bond Market ETF</a:t>
            </a:r>
          </a:p>
          <a:p>
            <a:pPr algn="l" fontAlgn="auto"/>
            <a:r>
              <a:rPr lang="pt-BR" sz="2000" b="0" i="0" dirty="0">
                <a:solidFill>
                  <a:schemeClr val="tx1"/>
                </a:solidFill>
                <a:latin typeface="Arial" panose="020B0604020202020204" pitchFamily="34" charset="0"/>
              </a:rPr>
              <a:t>AGG - </a:t>
            </a:r>
            <a:r>
              <a:rPr lang="pt-BR" sz="2000" b="0" i="0" dirty="0" err="1">
                <a:solidFill>
                  <a:schemeClr val="tx1"/>
                </a:solidFill>
                <a:latin typeface="Arial" panose="020B0604020202020204" pitchFamily="34" charset="0"/>
              </a:rPr>
              <a:t>iShares</a:t>
            </a:r>
            <a:r>
              <a:rPr lang="pt-BR" sz="2000" b="0" i="0" dirty="0">
                <a:solidFill>
                  <a:schemeClr val="tx1"/>
                </a:solidFill>
                <a:latin typeface="Arial" panose="020B0604020202020204" pitchFamily="34" charset="0"/>
              </a:rPr>
              <a:t> Core U.S. </a:t>
            </a:r>
            <a:r>
              <a:rPr lang="pt-BR" sz="2000" b="0" i="0" dirty="0" err="1">
                <a:solidFill>
                  <a:schemeClr val="tx1"/>
                </a:solidFill>
                <a:latin typeface="Arial" panose="020B0604020202020204" pitchFamily="34" charset="0"/>
              </a:rPr>
              <a:t>Aggregate</a:t>
            </a:r>
            <a:r>
              <a:rPr lang="pt-BR" sz="2000" b="0" i="0" dirty="0">
                <a:solidFill>
                  <a:schemeClr val="tx1"/>
                </a:solidFill>
                <a:latin typeface="Arial" panose="020B0604020202020204" pitchFamily="34" charset="0"/>
              </a:rPr>
              <a:t> Bond ETF Black Rock Institucional </a:t>
            </a:r>
          </a:p>
          <a:p>
            <a:pPr algn="l" fontAlgn="auto"/>
            <a:r>
              <a:rPr lang="pt-BR" sz="2000" b="0" i="0" dirty="0">
                <a:solidFill>
                  <a:schemeClr val="tx1"/>
                </a:solidFill>
                <a:latin typeface="Arial" panose="020B0604020202020204" pitchFamily="34" charset="0"/>
              </a:rPr>
              <a:t>BNDX - Vanguard Total </a:t>
            </a:r>
            <a:r>
              <a:rPr lang="pt-BR" sz="2000" b="0" i="0" dirty="0" err="1">
                <a:solidFill>
                  <a:schemeClr val="tx1"/>
                </a:solidFill>
                <a:latin typeface="Arial" panose="020B0604020202020204" pitchFamily="34" charset="0"/>
              </a:rPr>
              <a:t>International</a:t>
            </a:r>
            <a:r>
              <a:rPr lang="pt-BR" sz="2000" b="0" i="0" dirty="0">
                <a:solidFill>
                  <a:schemeClr val="tx1"/>
                </a:solidFill>
                <a:latin typeface="Arial" panose="020B0604020202020204" pitchFamily="34" charset="0"/>
              </a:rPr>
              <a:t> Bond ETF</a:t>
            </a:r>
          </a:p>
          <a:p>
            <a:pPr algn="l" fontAlgn="auto"/>
            <a:r>
              <a:rPr lang="pt-BR" sz="2000" b="0" i="0" dirty="0">
                <a:solidFill>
                  <a:schemeClr val="tx1"/>
                </a:solidFill>
                <a:latin typeface="Arial" panose="020B0604020202020204" pitchFamily="34" charset="0"/>
              </a:rPr>
              <a:t>VCSH - Vanguard Short-</a:t>
            </a:r>
            <a:r>
              <a:rPr lang="pt-BR" sz="2000" b="0" i="0" dirty="0" err="1">
                <a:solidFill>
                  <a:schemeClr val="tx1"/>
                </a:solidFill>
                <a:latin typeface="Arial" panose="020B0604020202020204" pitchFamily="34" charset="0"/>
              </a:rPr>
              <a:t>Term</a:t>
            </a:r>
            <a:r>
              <a:rPr lang="pt-BR" sz="2000" b="0" i="0" dirty="0">
                <a:solidFill>
                  <a:schemeClr val="tx1"/>
                </a:solidFill>
                <a:latin typeface="Arial" panose="020B0604020202020204" pitchFamily="34" charset="0"/>
              </a:rPr>
              <a:t> Corporate Bond ETF</a:t>
            </a:r>
          </a:p>
          <a:p>
            <a:pPr algn="l" fontAlgn="auto"/>
            <a:r>
              <a:rPr lang="pt-BR" sz="2000" b="0" i="0" dirty="0">
                <a:solidFill>
                  <a:schemeClr val="tx1"/>
                </a:solidFill>
                <a:latin typeface="Arial" panose="020B0604020202020204" pitchFamily="34" charset="0"/>
              </a:rPr>
              <a:t>VCIT - Vanguard </a:t>
            </a:r>
            <a:r>
              <a:rPr lang="pt-BR" sz="2000" b="0" i="0" dirty="0" err="1">
                <a:solidFill>
                  <a:schemeClr val="tx1"/>
                </a:solidFill>
                <a:latin typeface="Arial" panose="020B0604020202020204" pitchFamily="34" charset="0"/>
              </a:rPr>
              <a:t>Intermediate-Term</a:t>
            </a:r>
            <a:r>
              <a:rPr lang="pt-BR" sz="2000" b="0" i="0" dirty="0">
                <a:solidFill>
                  <a:schemeClr val="tx1"/>
                </a:solidFill>
                <a:latin typeface="Arial" panose="020B0604020202020204" pitchFamily="34" charset="0"/>
              </a:rPr>
              <a:t> Corporate Bond ETF</a:t>
            </a:r>
          </a:p>
        </p:txBody>
      </p:sp>
    </p:spTree>
    <p:extLst>
      <p:ext uri="{BB962C8B-B14F-4D97-AF65-F5344CB8AC3E}">
        <p14:creationId xmlns:p14="http://schemas.microsoft.com/office/powerpoint/2010/main" val="22993322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0" y="620688"/>
            <a:ext cx="5830491" cy="432197"/>
          </a:xfrm>
          <a:solidFill>
            <a:srgbClr val="FFFF99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pt-BR" sz="2400" i="1" dirty="0"/>
              <a:t>A Maldição do Vencedor! 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99592" y="1808820"/>
            <a:ext cx="7344816" cy="4284476"/>
          </a:xfrm>
          <a:ln>
            <a:solidFill>
              <a:schemeClr val="tx1">
                <a:lumMod val="40000"/>
                <a:lumOff val="60000"/>
              </a:schemeClr>
            </a:solidFill>
          </a:ln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r>
              <a:rPr lang="pt-BR" sz="1800" dirty="0"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ideia por trás dessa heurística do mercado financeiro está na 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tentação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dos investidores escolherem seus investimentos se baseando no 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histórico de rendimentos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produto financeiro. No caso dos fundos de investimentos, a maldição do vencedor está em tomar a 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decisão baseado nos retornos verificados, sem analisar a perspectiva de retornos futuros.</a:t>
            </a:r>
          </a:p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Isso pode ser feito de forma qualitativa analisando a política de investimentos do fundo e a evolução da composição da carteira do fundo e de forma quantitativa, aplicando os índices estudados. </a:t>
            </a:r>
          </a:p>
        </p:txBody>
      </p:sp>
    </p:spTree>
    <p:extLst>
      <p:ext uri="{BB962C8B-B14F-4D97-AF65-F5344CB8AC3E}">
        <p14:creationId xmlns:p14="http://schemas.microsoft.com/office/powerpoint/2010/main" val="3483074546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1391" y="908720"/>
            <a:ext cx="5830491" cy="432197"/>
          </a:xfr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sz="2400" dirty="0"/>
              <a:t>Crédito para investir???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971600" y="1808820"/>
            <a:ext cx="7128792" cy="3726414"/>
          </a:xfrm>
          <a:ln>
            <a:solidFill>
              <a:schemeClr val="tx1">
                <a:lumMod val="40000"/>
                <a:lumOff val="60000"/>
              </a:schemeClr>
            </a:solidFill>
          </a:ln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r>
              <a:rPr lang="pt-BR" sz="1800" dirty="0">
                <a:latin typeface="Calibri" panose="020F0502020204030204" pitchFamily="34" charset="0"/>
                <a:ea typeface="Calibri" panose="020F0502020204030204" pitchFamily="34" charset="0"/>
              </a:rPr>
              <a:t>	Investimento Ampliado Corretora W </a:t>
            </a:r>
          </a:p>
          <a:p>
            <a:pPr algn="l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Limite de crédito dinâmico calculado de acordo com seu patrimônio.</a:t>
            </a:r>
          </a:p>
          <a:p>
            <a:pPr algn="l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Após ativar gratuitamente, o Investimento Ampliado XP será contratado sempre que seu saldo ficar negativo, evitando que você receba multas por saldo insuficiente.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pt-BR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t-B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Onticket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 – Start </a:t>
            </a:r>
            <a:r>
              <a:rPr lang="pt-B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de automatização de investimentos.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Você paga, escolhe uma estratégia e a plataforma investe por você! </a:t>
            </a:r>
          </a:p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endParaRPr lang="pt-BR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291888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Elbow Connector 18"/>
          <p:cNvCxnSpPr/>
          <p:nvPr/>
        </p:nvCxnSpPr>
        <p:spPr>
          <a:xfrm>
            <a:off x="785813" y="1428750"/>
            <a:ext cx="7929562" cy="4572000"/>
          </a:xfrm>
          <a:prstGeom prst="bentConnector3">
            <a:avLst>
              <a:gd name="adj1" fmla="val -32"/>
            </a:avLst>
          </a:prstGeom>
          <a:ln w="762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19139" y="1223389"/>
            <a:ext cx="2071702" cy="400110"/>
          </a:xfrm>
          <a:prstGeom prst="rect">
            <a:avLst/>
          </a:prstGeom>
          <a:solidFill>
            <a:schemeClr val="dk1">
              <a:alpha val="42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i="0" dirty="0">
                <a:solidFill>
                  <a:srgbClr val="000066"/>
                </a:solidFill>
                <a:latin typeface="Arial" charset="0"/>
                <a:cs typeface="Arial" charset="0"/>
              </a:rPr>
              <a:t>Simples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82627" y="6193857"/>
            <a:ext cx="2071702" cy="400110"/>
          </a:xfrm>
          <a:prstGeom prst="rect">
            <a:avLst/>
          </a:prstGeom>
          <a:solidFill>
            <a:schemeClr val="dk1">
              <a:alpha val="42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i="0" dirty="0">
                <a:solidFill>
                  <a:srgbClr val="000066"/>
                </a:solidFill>
                <a:latin typeface="Arial" charset="0"/>
                <a:cs typeface="Arial" charset="0"/>
              </a:rPr>
              <a:t>Pouco dinheiro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391289" y="935034"/>
            <a:ext cx="2071702" cy="400110"/>
          </a:xfrm>
          <a:prstGeom prst="rect">
            <a:avLst/>
          </a:prstGeom>
          <a:solidFill>
            <a:schemeClr val="dk1">
              <a:alpha val="42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i="0" dirty="0">
                <a:solidFill>
                  <a:srgbClr val="000066"/>
                </a:solidFill>
                <a:latin typeface="Arial" charset="0"/>
                <a:cs typeface="Arial" charset="0"/>
              </a:rPr>
              <a:t>Complexo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462727" y="5475231"/>
            <a:ext cx="2071701" cy="400110"/>
          </a:xfrm>
          <a:prstGeom prst="rect">
            <a:avLst/>
          </a:prstGeom>
          <a:solidFill>
            <a:schemeClr val="dk1">
              <a:alpha val="42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i="0" dirty="0">
                <a:solidFill>
                  <a:srgbClr val="000066"/>
                </a:solidFill>
                <a:latin typeface="Arial" charset="0"/>
                <a:cs typeface="Arial" charset="0"/>
              </a:rPr>
              <a:t>Muito dinheiro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358082" y="6072206"/>
            <a:ext cx="1785950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pt-BR" sz="2800" i="0" spc="150" dirty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cs typeface="Arial" charset="0"/>
              </a:rPr>
              <a:t>Risco</a:t>
            </a:r>
          </a:p>
        </p:txBody>
      </p:sp>
      <p:sp>
        <p:nvSpPr>
          <p:cNvPr id="47" name="TextBox 46"/>
          <p:cNvSpPr txBox="1"/>
          <p:nvPr/>
        </p:nvSpPr>
        <p:spPr>
          <a:xfrm rot="16200000">
            <a:off x="-488521" y="2060101"/>
            <a:ext cx="1785950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pt-BR" sz="2800" i="0" spc="150" dirty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cs typeface="Arial" charset="0"/>
              </a:rPr>
              <a:t>Retorno</a:t>
            </a:r>
          </a:p>
        </p:txBody>
      </p:sp>
      <p:sp>
        <p:nvSpPr>
          <p:cNvPr id="24" name="Oval 23"/>
          <p:cNvSpPr/>
          <p:nvPr/>
        </p:nvSpPr>
        <p:spPr>
          <a:xfrm>
            <a:off x="6088864" y="3723803"/>
            <a:ext cx="2928936" cy="142876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pt-BR" sz="1800" i="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Criptomoedas</a:t>
            </a:r>
          </a:p>
        </p:txBody>
      </p:sp>
      <p:sp>
        <p:nvSpPr>
          <p:cNvPr id="25" name="Oval 24"/>
          <p:cNvSpPr/>
          <p:nvPr/>
        </p:nvSpPr>
        <p:spPr>
          <a:xfrm>
            <a:off x="6786589" y="1335144"/>
            <a:ext cx="2928936" cy="142876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pt-BR" sz="1800" i="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Plataformas de Jogos</a:t>
            </a:r>
          </a:p>
        </p:txBody>
      </p:sp>
      <p:sp>
        <p:nvSpPr>
          <p:cNvPr id="26" name="Oval 25"/>
          <p:cNvSpPr/>
          <p:nvPr/>
        </p:nvSpPr>
        <p:spPr>
          <a:xfrm>
            <a:off x="3049937" y="1971734"/>
            <a:ext cx="2928936" cy="1428760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pt-BR" sz="1800" i="0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Plataformas de Equity Crowdfunding</a:t>
            </a:r>
          </a:p>
        </p:txBody>
      </p:sp>
      <p:sp>
        <p:nvSpPr>
          <p:cNvPr id="27" name="Oval 26"/>
          <p:cNvSpPr/>
          <p:nvPr/>
        </p:nvSpPr>
        <p:spPr>
          <a:xfrm>
            <a:off x="3049937" y="3494100"/>
            <a:ext cx="2928936" cy="1428760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pt-BR" sz="1800" i="0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Plataformas de Debt Crowdfunding</a:t>
            </a: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1780927" y="301239"/>
            <a:ext cx="6796583" cy="648071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0" i="0" kern="0" dirty="0">
                <a:solidFill>
                  <a:schemeClr val="tx1"/>
                </a:solidFill>
              </a:rPr>
              <a:t>Inovações</a:t>
            </a:r>
            <a:endParaRPr lang="pt-BR" b="0" i="0" kern="0" dirty="0"/>
          </a:p>
        </p:txBody>
      </p:sp>
    </p:spTree>
    <p:extLst>
      <p:ext uri="{BB962C8B-B14F-4D97-AF65-F5344CB8AC3E}">
        <p14:creationId xmlns:p14="http://schemas.microsoft.com/office/powerpoint/2010/main" val="350807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5696" y="579120"/>
            <a:ext cx="6262464" cy="990600"/>
          </a:xfrm>
          <a:solidFill>
            <a:srgbClr val="FFFF66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/>
              <a:t>Tranquilidadade financeira 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347864" y="1780774"/>
            <a:ext cx="5343277" cy="4724400"/>
          </a:xfrm>
          <a:solidFill>
            <a:srgbClr val="FFFFCC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pt-BR" dirty="0"/>
              <a:t>Como alma e espírito se alinham ao orçamento familiar?</a:t>
            </a:r>
          </a:p>
          <a:p>
            <a:endParaRPr lang="pt-BR" dirty="0"/>
          </a:p>
          <a:p>
            <a:r>
              <a:rPr lang="pt-BR" dirty="0"/>
              <a:t>Por meio da TRANQUILIDADE FINANCEIRA</a:t>
            </a:r>
          </a:p>
          <a:p>
            <a:endParaRPr lang="pt-BR" dirty="0"/>
          </a:p>
        </p:txBody>
      </p:sp>
      <p:pic>
        <p:nvPicPr>
          <p:cNvPr id="4" name="Imagem 3" descr="logo%20bo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292"/>
          <a:stretch>
            <a:fillRect/>
          </a:stretch>
        </p:blipFill>
        <p:spPr bwMode="auto">
          <a:xfrm>
            <a:off x="467544" y="609600"/>
            <a:ext cx="1021080" cy="7772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5880614" y="2780928"/>
            <a:ext cx="2251075" cy="2271713"/>
            <a:chOff x="1152" y="2448"/>
            <a:chExt cx="1536" cy="1431"/>
          </a:xfrm>
        </p:grpSpPr>
        <p:pic>
          <p:nvPicPr>
            <p:cNvPr id="6" name="Picture 6" descr="AG00028_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3" y="2496"/>
              <a:ext cx="886" cy="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1152" y="3648"/>
              <a:ext cx="10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endParaRPr kumimoji="0" lang="pt-BR" altLang="pt-BR" sz="1800" b="1">
                <a:solidFill>
                  <a:srgbClr val="333399"/>
                </a:solidFill>
              </a:endParaRP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1680" y="2448"/>
              <a:ext cx="10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endParaRPr kumimoji="0" lang="pt-BR" altLang="pt-BR" sz="1400" b="1">
                <a:solidFill>
                  <a:srgbClr val="333399"/>
                </a:solidFill>
                <a:latin typeface="Garamond" panose="02020404030301010803" pitchFamily="18" charset="0"/>
              </a:endParaRPr>
            </a:p>
          </p:txBody>
        </p:sp>
      </p:grpSp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1671490"/>
            <a:ext cx="2664296" cy="2990516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636308" y="5532690"/>
            <a:ext cx="4694747" cy="830997"/>
          </a:xfrm>
          <a:prstGeom prst="rect">
            <a:avLst/>
          </a:prstGeom>
          <a:solidFill>
            <a:srgbClr val="FFFFCC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pt-BR" i="0" dirty="0">
                <a:solidFill>
                  <a:schemeClr val="tx1"/>
                </a:solidFill>
              </a:rPr>
              <a:t>Ana Paula Mussi Szabo Cherobim</a:t>
            </a:r>
          </a:p>
          <a:p>
            <a:r>
              <a:rPr lang="pt-BR" b="0" i="0" dirty="0">
                <a:solidFill>
                  <a:schemeClr val="tx1"/>
                </a:solidFill>
              </a:rPr>
              <a:t>anapaulamussi@ufpr.br</a:t>
            </a:r>
          </a:p>
        </p:txBody>
      </p:sp>
    </p:spTree>
    <p:extLst>
      <p:ext uri="{BB962C8B-B14F-4D97-AF65-F5344CB8AC3E}">
        <p14:creationId xmlns:p14="http://schemas.microsoft.com/office/powerpoint/2010/main" val="126336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6"/>
          <p:cNvSpPr txBox="1">
            <a:spLocks noChangeArrowheads="1"/>
          </p:cNvSpPr>
          <p:nvPr/>
        </p:nvSpPr>
        <p:spPr bwMode="auto">
          <a:xfrm>
            <a:off x="2195513" y="188913"/>
            <a:ext cx="4679950" cy="463550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400">
                <a:latin typeface="Times New Roman" panose="02020603050405020304" pitchFamily="18" charset="0"/>
              </a:rPr>
              <a:t>Ana Paula Mussi Szabo Cherobim</a:t>
            </a:r>
          </a:p>
        </p:txBody>
      </p:sp>
      <p:sp>
        <p:nvSpPr>
          <p:cNvPr id="6149" name="Text Box 12"/>
          <p:cNvSpPr txBox="1">
            <a:spLocks noChangeArrowheads="1"/>
          </p:cNvSpPr>
          <p:nvPr/>
        </p:nvSpPr>
        <p:spPr bwMode="auto">
          <a:xfrm>
            <a:off x="755650" y="2924175"/>
            <a:ext cx="180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t-BR" altLang="pt-BR" sz="2400">
              <a:latin typeface="Times New Roman" panose="02020603050405020304" pitchFamily="18" charset="0"/>
            </a:endParaRPr>
          </a:p>
        </p:txBody>
      </p:sp>
      <p:pic>
        <p:nvPicPr>
          <p:cNvPr id="6150" name="Picture 12" descr="livro ana prociano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16" y="4243731"/>
            <a:ext cx="123825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Box 15"/>
          <p:cNvSpPr txBox="1">
            <a:spLocks noChangeArrowheads="1"/>
          </p:cNvSpPr>
          <p:nvPr/>
        </p:nvSpPr>
        <p:spPr bwMode="auto">
          <a:xfrm>
            <a:off x="357188" y="50006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t-BR" altLang="pt-BR" sz="2400">
              <a:latin typeface="Times New Roman" panose="02020603050405020304" pitchFamily="18" charset="0"/>
            </a:endParaRPr>
          </a:p>
        </p:txBody>
      </p:sp>
      <p:pic>
        <p:nvPicPr>
          <p:cNvPr id="6153" name="Picture 12" descr="livro bulgaco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618" y="3074619"/>
            <a:ext cx="126682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3" descr="livro fin pesso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614" y="4589094"/>
            <a:ext cx="1715600" cy="1921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4" descr="Ana Paula livro dez 200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551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6" name="CaixaDeTexto 12"/>
          <p:cNvSpPr txBox="1">
            <a:spLocks noChangeArrowheads="1"/>
          </p:cNvSpPr>
          <p:nvPr/>
        </p:nvSpPr>
        <p:spPr bwMode="auto">
          <a:xfrm>
            <a:off x="2195513" y="760789"/>
            <a:ext cx="5785558" cy="230832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1600" dirty="0">
                <a:latin typeface="Times New Roman" panose="02020603050405020304" pitchFamily="18" charset="0"/>
              </a:rPr>
              <a:t>Chefe do DAGA – UFPR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1600" dirty="0">
                <a:latin typeface="Times New Roman" panose="02020603050405020304" pitchFamily="18" charset="0"/>
              </a:rPr>
              <a:t>Ex- Diretora do Setor de Ciências Sociais Aplicadas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1600" dirty="0">
                <a:latin typeface="Times New Roman" panose="02020603050405020304" pitchFamily="18" charset="0"/>
              </a:rPr>
              <a:t>Professora de Finanças DAGA/UFPR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1600" dirty="0">
                <a:latin typeface="Times New Roman" panose="02020603050405020304" pitchFamily="18" charset="0"/>
              </a:rPr>
              <a:t>Graduação , mestrado e doutorado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1600" dirty="0">
                <a:latin typeface="Times New Roman" panose="02020603050405020304" pitchFamily="18" charset="0"/>
              </a:rPr>
              <a:t>Especialização e </a:t>
            </a:r>
            <a:r>
              <a:rPr lang="pt-BR" altLang="pt-BR" sz="1600" dirty="0" err="1">
                <a:latin typeface="Times New Roman" panose="02020603050405020304" pitchFamily="18" charset="0"/>
              </a:rPr>
              <a:t>MBA´s</a:t>
            </a:r>
            <a:endParaRPr lang="pt-BR" altLang="pt-BR" sz="16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t-BR" altLang="pt-BR" sz="16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1600" dirty="0">
                <a:latin typeface="Times New Roman" panose="02020603050405020304" pitchFamily="18" charset="0"/>
              </a:rPr>
              <a:t>Prestação de Serviços em Finanças Empresariais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1600" dirty="0" err="1">
                <a:latin typeface="Times New Roman" panose="02020603050405020304" pitchFamily="18" charset="0"/>
              </a:rPr>
              <a:t>Ex</a:t>
            </a:r>
            <a:r>
              <a:rPr lang="pt-BR" altLang="pt-BR" sz="1600" dirty="0">
                <a:latin typeface="Times New Roman" panose="02020603050405020304" pitchFamily="18" charset="0"/>
              </a:rPr>
              <a:t>- Coordenadora do Laboratório de Orçamento Familiar UFPR.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1600" dirty="0">
                <a:latin typeface="Times New Roman" panose="02020603050405020304" pitchFamily="18" charset="0"/>
              </a:rPr>
              <a:t>Coordenadora da Liga de Investimentos UFPR 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800" y="5069530"/>
            <a:ext cx="1143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940" y="3031053"/>
            <a:ext cx="2032586" cy="2132168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15" y="2200063"/>
            <a:ext cx="1447598" cy="2043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074" y="4239098"/>
            <a:ext cx="1524000" cy="216217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499" y="3285254"/>
            <a:ext cx="106680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1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5696" y="579120"/>
            <a:ext cx="6262464" cy="990600"/>
          </a:xfrm>
          <a:solidFill>
            <a:srgbClr val="FFFF66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/>
              <a:t>Tranquilidadade financeira 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pt-BR" dirty="0"/>
              <a:t>Como espírito e alma se alinham ao orçamento familiar?</a:t>
            </a:r>
          </a:p>
          <a:p>
            <a:endParaRPr lang="pt-BR" dirty="0"/>
          </a:p>
          <a:p>
            <a:r>
              <a:rPr lang="pt-BR" dirty="0"/>
              <a:t>Por meio da TRANQUILIDADE FINANCEIRA</a:t>
            </a:r>
          </a:p>
          <a:p>
            <a:endParaRPr lang="pt-BR" dirty="0"/>
          </a:p>
          <a:p>
            <a:r>
              <a:rPr lang="pt-BR" sz="2000" dirty="0"/>
              <a:t>Condição do </a:t>
            </a:r>
            <a:r>
              <a:rPr lang="pt-BR" sz="2000" b="1" dirty="0"/>
              <a:t>indivíduo</a:t>
            </a:r>
            <a:r>
              <a:rPr lang="pt-BR" sz="2000" dirty="0"/>
              <a:t> e da sua familia quando as necessidades </a:t>
            </a:r>
            <a:r>
              <a:rPr lang="pt-BR" sz="2000" b="1" dirty="0"/>
              <a:t>básicas podem ser satisfeitas </a:t>
            </a:r>
            <a:r>
              <a:rPr lang="pt-BR" sz="2000" dirty="0"/>
              <a:t>hoje e ao longo da vida. Permite </a:t>
            </a:r>
            <a:r>
              <a:rPr lang="pt-BR" sz="2000" b="1" dirty="0"/>
              <a:t>algum conforto </a:t>
            </a:r>
            <a:r>
              <a:rPr lang="pt-BR" sz="2000" dirty="0"/>
              <a:t>e condições materiais para </a:t>
            </a:r>
            <a:r>
              <a:rPr lang="pt-BR" sz="2000" b="1" dirty="0"/>
              <a:t>enfrentar adversidades</a:t>
            </a:r>
            <a:r>
              <a:rPr lang="pt-BR" sz="2000" dirty="0"/>
              <a:t>. </a:t>
            </a:r>
          </a:p>
          <a:p>
            <a:endParaRPr lang="pt-BR" dirty="0"/>
          </a:p>
        </p:txBody>
      </p:sp>
      <p:pic>
        <p:nvPicPr>
          <p:cNvPr id="4" name="Imagem 3" descr="logo%20bo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292"/>
          <a:stretch>
            <a:fillRect/>
          </a:stretch>
        </p:blipFill>
        <p:spPr bwMode="auto">
          <a:xfrm>
            <a:off x="467544" y="609600"/>
            <a:ext cx="1021080" cy="777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2779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59832" y="404664"/>
            <a:ext cx="5688632" cy="6150202"/>
          </a:xfrm>
          <a:solidFill>
            <a:srgbClr val="FFFFCC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pt-BR" sz="2800" dirty="0">
                <a:solidFill>
                  <a:schemeClr val="tx1"/>
                </a:solidFill>
              </a:rPr>
              <a:t>Apresentação</a:t>
            </a:r>
            <a:br>
              <a:rPr lang="pt-BR" sz="2800" dirty="0">
                <a:solidFill>
                  <a:schemeClr val="tx1"/>
                </a:solidFill>
              </a:rPr>
            </a:br>
            <a:r>
              <a:rPr lang="pt-BR" sz="2800" dirty="0">
                <a:solidFill>
                  <a:schemeClr val="tx1"/>
                </a:solidFill>
              </a:rPr>
              <a:t>Fases da Vida e Finanças</a:t>
            </a:r>
            <a:br>
              <a:rPr lang="pt-BR" sz="2800" dirty="0">
                <a:solidFill>
                  <a:schemeClr val="tx1"/>
                </a:solidFill>
              </a:rPr>
            </a:br>
            <a:r>
              <a:rPr lang="pt-BR" sz="2800" dirty="0">
                <a:solidFill>
                  <a:schemeClr val="tx1"/>
                </a:solidFill>
              </a:rPr>
              <a:t>	Infância</a:t>
            </a:r>
            <a:br>
              <a:rPr lang="pt-BR" sz="2800" dirty="0">
                <a:solidFill>
                  <a:schemeClr val="tx1"/>
                </a:solidFill>
              </a:rPr>
            </a:br>
            <a:r>
              <a:rPr lang="pt-BR" sz="2800" dirty="0">
                <a:solidFill>
                  <a:schemeClr val="tx1"/>
                </a:solidFill>
              </a:rPr>
              <a:t>	Juventude</a:t>
            </a:r>
            <a:br>
              <a:rPr lang="pt-BR" sz="2800" dirty="0">
                <a:solidFill>
                  <a:schemeClr val="tx1"/>
                </a:solidFill>
              </a:rPr>
            </a:br>
            <a:r>
              <a:rPr lang="pt-BR" sz="2800" dirty="0">
                <a:solidFill>
                  <a:schemeClr val="tx1"/>
                </a:solidFill>
              </a:rPr>
              <a:t>	Vida Adulta</a:t>
            </a:r>
            <a:br>
              <a:rPr lang="pt-BR" sz="2800" dirty="0">
                <a:solidFill>
                  <a:schemeClr val="tx1"/>
                </a:solidFill>
              </a:rPr>
            </a:br>
            <a:r>
              <a:rPr lang="pt-BR" sz="2800" dirty="0">
                <a:solidFill>
                  <a:schemeClr val="tx1"/>
                </a:solidFill>
              </a:rPr>
              <a:t>	Os anos dourados </a:t>
            </a:r>
            <a:br>
              <a:rPr lang="pt-BR" sz="2800" dirty="0">
                <a:solidFill>
                  <a:schemeClr val="tx1"/>
                </a:solidFill>
              </a:rPr>
            </a:br>
            <a:r>
              <a:rPr lang="pt-BR" sz="2800" dirty="0">
                <a:solidFill>
                  <a:schemeClr val="tx1"/>
                </a:solidFill>
              </a:rPr>
              <a:t>Diagnóstico Financeiro</a:t>
            </a:r>
            <a:br>
              <a:rPr lang="pt-BR" sz="2800" dirty="0">
                <a:solidFill>
                  <a:schemeClr val="tx1"/>
                </a:solidFill>
              </a:rPr>
            </a:br>
            <a:r>
              <a:rPr lang="pt-BR" sz="2800" dirty="0">
                <a:solidFill>
                  <a:schemeClr val="tx1"/>
                </a:solidFill>
              </a:rPr>
              <a:t>	Finanças no </a:t>
            </a:r>
            <a:r>
              <a:rPr lang="pt-BR" sz="2800" dirty="0">
                <a:solidFill>
                  <a:srgbClr val="FF0000"/>
                </a:solidFill>
              </a:rPr>
              <a:t>vermelho</a:t>
            </a:r>
            <a:br>
              <a:rPr lang="pt-BR" sz="2800" dirty="0">
                <a:solidFill>
                  <a:schemeClr val="tx1"/>
                </a:solidFill>
              </a:rPr>
            </a:br>
            <a:r>
              <a:rPr lang="pt-BR" sz="2800" dirty="0">
                <a:solidFill>
                  <a:schemeClr val="tx1"/>
                </a:solidFill>
              </a:rPr>
              <a:t>	Finanças no </a:t>
            </a:r>
            <a:r>
              <a:rPr lang="pt-BR" sz="2800" dirty="0">
                <a:solidFill>
                  <a:srgbClr val="FFFF00"/>
                </a:solidFill>
              </a:rPr>
              <a:t>Amarelo</a:t>
            </a:r>
            <a:br>
              <a:rPr lang="pt-BR" sz="2800" dirty="0">
                <a:solidFill>
                  <a:schemeClr val="tx1"/>
                </a:solidFill>
              </a:rPr>
            </a:br>
            <a:r>
              <a:rPr lang="pt-BR" sz="2800" dirty="0">
                <a:solidFill>
                  <a:schemeClr val="tx1"/>
                </a:solidFill>
              </a:rPr>
              <a:t>	Finanças no </a:t>
            </a:r>
            <a:r>
              <a:rPr lang="pt-BR" sz="2800" kern="1200" dirty="0">
                <a:solidFill>
                  <a:schemeClr val="tx2">
                    <a:lumMod val="75000"/>
                  </a:schemeClr>
                </a:solidFill>
              </a:rPr>
              <a:t>Azul</a:t>
            </a:r>
            <a:br>
              <a:rPr lang="pt-BR" sz="2800" dirty="0">
                <a:solidFill>
                  <a:schemeClr val="tx1"/>
                </a:solidFill>
              </a:rPr>
            </a:br>
            <a:r>
              <a:rPr lang="pt-BR" sz="2800" dirty="0">
                <a:solidFill>
                  <a:schemeClr val="tx1"/>
                </a:solidFill>
              </a:rPr>
              <a:t>Oportunidades de Investimento</a:t>
            </a:r>
            <a:br>
              <a:rPr lang="pt-BR" sz="2800" dirty="0">
                <a:solidFill>
                  <a:schemeClr val="tx1"/>
                </a:solidFill>
              </a:rPr>
            </a:br>
            <a:r>
              <a:rPr lang="pt-BR" sz="2800" dirty="0">
                <a:solidFill>
                  <a:schemeClr val="tx1"/>
                </a:solidFill>
              </a:rPr>
              <a:t>	Renda Fixa </a:t>
            </a:r>
            <a:br>
              <a:rPr lang="pt-BR" sz="2800" dirty="0">
                <a:solidFill>
                  <a:schemeClr val="tx1"/>
                </a:solidFill>
              </a:rPr>
            </a:br>
            <a:r>
              <a:rPr lang="pt-BR" sz="2800" dirty="0">
                <a:solidFill>
                  <a:schemeClr val="tx1"/>
                </a:solidFill>
              </a:rPr>
              <a:t>	Renda Variável </a:t>
            </a:r>
            <a:br>
              <a:rPr lang="pt-BR" sz="2800" dirty="0">
                <a:solidFill>
                  <a:schemeClr val="tx1"/>
                </a:solidFill>
              </a:rPr>
            </a:br>
            <a:r>
              <a:rPr lang="pt-BR" sz="2800" dirty="0">
                <a:solidFill>
                  <a:schemeClr val="tx1"/>
                </a:solidFill>
              </a:rPr>
              <a:t>	Alertas</a:t>
            </a:r>
          </a:p>
        </p:txBody>
      </p:sp>
      <p:pic>
        <p:nvPicPr>
          <p:cNvPr id="7" name="Imagem 6" descr="logo%20bo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292"/>
          <a:stretch>
            <a:fillRect/>
          </a:stretch>
        </p:blipFill>
        <p:spPr bwMode="auto">
          <a:xfrm>
            <a:off x="755576" y="704256"/>
            <a:ext cx="1728192" cy="1356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22" y="4797152"/>
            <a:ext cx="2088232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50766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39752" y="236440"/>
            <a:ext cx="6262464" cy="990600"/>
          </a:xfrm>
          <a:solidFill>
            <a:srgbClr val="FFFF66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/>
              <a:t>Fases da Vida e Finanças</a:t>
            </a:r>
          </a:p>
        </p:txBody>
      </p:sp>
      <p:pic>
        <p:nvPicPr>
          <p:cNvPr id="4" name="Imagem 3" descr="logo%20bo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292"/>
          <a:stretch>
            <a:fillRect/>
          </a:stretch>
        </p:blipFill>
        <p:spPr bwMode="auto">
          <a:xfrm>
            <a:off x="467544" y="609600"/>
            <a:ext cx="1021080" cy="777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Pin em Escola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08" y="468695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540315"/>
            <a:ext cx="2323232" cy="218089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837" y="4131357"/>
            <a:ext cx="2143125" cy="213360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624" y="2783417"/>
            <a:ext cx="1714500" cy="1724025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53" y="191188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92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51881" y="657197"/>
            <a:ext cx="6262464" cy="990600"/>
          </a:xfrm>
          <a:solidFill>
            <a:srgbClr val="FFFF66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/>
              <a:t>Finanças ao longo da vida </a:t>
            </a:r>
          </a:p>
        </p:txBody>
      </p:sp>
      <p:pic>
        <p:nvPicPr>
          <p:cNvPr id="4" name="Imagem 3" descr="logo%20bo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292"/>
          <a:stretch>
            <a:fillRect/>
          </a:stretch>
        </p:blipFill>
        <p:spPr bwMode="auto">
          <a:xfrm>
            <a:off x="467544" y="609600"/>
            <a:ext cx="1021080" cy="7772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Marcador de Posição de Conteúdo 2"/>
          <p:cNvSpPr>
            <a:spLocks noGrp="1"/>
          </p:cNvSpPr>
          <p:nvPr>
            <p:ph idx="1"/>
          </p:nvPr>
        </p:nvSpPr>
        <p:spPr>
          <a:xfrm>
            <a:off x="381000" y="1752600"/>
            <a:ext cx="8305800" cy="1388368"/>
          </a:xfrm>
          <a:solidFill>
            <a:srgbClr val="FFFFCC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pt-BR" dirty="0"/>
              <a:t>Educação financeira na infância:</a:t>
            </a:r>
          </a:p>
          <a:p>
            <a:pPr marL="0" indent="0">
              <a:buNone/>
            </a:pPr>
            <a:r>
              <a:rPr lang="pt-BR" dirty="0"/>
              <a:t>Mesada, equilibrio, exemplo</a:t>
            </a:r>
          </a:p>
        </p:txBody>
      </p:sp>
      <p:sp>
        <p:nvSpPr>
          <p:cNvPr id="8" name="Marcador de Posição de Conteúdo 2"/>
          <p:cNvSpPr txBox="1">
            <a:spLocks/>
          </p:cNvSpPr>
          <p:nvPr/>
        </p:nvSpPr>
        <p:spPr bwMode="auto">
          <a:xfrm>
            <a:off x="467544" y="3356992"/>
            <a:ext cx="8305800" cy="187220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t-BR" b="0" i="0" kern="0" dirty="0"/>
              <a:t>Jovens:</a:t>
            </a:r>
          </a:p>
          <a:p>
            <a:pPr marL="0" indent="0">
              <a:buFontTx/>
              <a:buNone/>
            </a:pPr>
            <a:r>
              <a:rPr lang="pt-BR" b="0" i="0" kern="0" dirty="0"/>
              <a:t>Abrir oportunidades, estudar, esportes, lazer e cuidar do espírito. </a:t>
            </a:r>
          </a:p>
        </p:txBody>
      </p:sp>
      <p:sp>
        <p:nvSpPr>
          <p:cNvPr id="10" name="Marcador de Posição de Conteúdo 2"/>
          <p:cNvSpPr txBox="1">
            <a:spLocks/>
          </p:cNvSpPr>
          <p:nvPr/>
        </p:nvSpPr>
        <p:spPr bwMode="auto">
          <a:xfrm>
            <a:off x="495333" y="5445224"/>
            <a:ext cx="8305800" cy="128776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t-BR" b="0" i="0" kern="0" dirty="0"/>
              <a:t>Adultos:</a:t>
            </a:r>
          </a:p>
          <a:p>
            <a:pPr marL="0" indent="0">
              <a:buFontTx/>
              <a:buNone/>
            </a:pPr>
            <a:r>
              <a:rPr lang="pt-BR" b="0" i="0" kern="0" dirty="0"/>
              <a:t>Trabalhar e cuidar da familia.</a:t>
            </a:r>
          </a:p>
        </p:txBody>
      </p:sp>
    </p:spTree>
    <p:extLst>
      <p:ext uri="{BB962C8B-B14F-4D97-AF65-F5344CB8AC3E}">
        <p14:creationId xmlns:p14="http://schemas.microsoft.com/office/powerpoint/2010/main" val="290400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39752" y="236440"/>
            <a:ext cx="6262464" cy="990600"/>
          </a:xfrm>
          <a:solidFill>
            <a:srgbClr val="FFFF66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/>
              <a:t>Fases da Vida e Finanças</a:t>
            </a:r>
          </a:p>
        </p:txBody>
      </p:sp>
      <p:pic>
        <p:nvPicPr>
          <p:cNvPr id="4" name="Imagem 3" descr="logo%20bo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292"/>
          <a:stretch>
            <a:fillRect/>
          </a:stretch>
        </p:blipFill>
        <p:spPr bwMode="auto">
          <a:xfrm>
            <a:off x="467544" y="609600"/>
            <a:ext cx="1021080" cy="777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485" y="1386841"/>
            <a:ext cx="2247900" cy="225818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06" y="4653136"/>
            <a:ext cx="2647950" cy="172402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512" y="2505075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66839"/>
      </p:ext>
    </p:extLst>
  </p:cSld>
  <p:clrMapOvr>
    <a:masterClrMapping/>
  </p:clrMapOvr>
</p:sld>
</file>

<file path=ppt/theme/theme1.xml><?xml version="1.0" encoding="utf-8"?>
<a:theme xmlns:a="http://schemas.openxmlformats.org/drawingml/2006/main" name="Quadro de neon">
  <a:themeElements>
    <a:clrScheme name="Quadro de neon 2">
      <a:dk1>
        <a:srgbClr val="000066"/>
      </a:dk1>
      <a:lt1>
        <a:srgbClr val="FFFFFF"/>
      </a:lt1>
      <a:dk2>
        <a:srgbClr val="3333FF"/>
      </a:dk2>
      <a:lt2>
        <a:srgbClr val="3399FF"/>
      </a:lt2>
      <a:accent1>
        <a:srgbClr val="66CCFF"/>
      </a:accent1>
      <a:accent2>
        <a:srgbClr val="FF66FF"/>
      </a:accent2>
      <a:accent3>
        <a:srgbClr val="FFFFFF"/>
      </a:accent3>
      <a:accent4>
        <a:srgbClr val="000056"/>
      </a:accent4>
      <a:accent5>
        <a:srgbClr val="B8E2FF"/>
      </a:accent5>
      <a:accent6>
        <a:srgbClr val="E75CE7"/>
      </a:accent6>
      <a:hlink>
        <a:srgbClr val="CC00CC"/>
      </a:hlink>
      <a:folHlink>
        <a:srgbClr val="CC99FF"/>
      </a:folHlink>
    </a:clrScheme>
    <a:fontScheme name="Quadro de ne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accent2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accent2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Quadro de neon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o de neon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o de ne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o de neon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o de neon 5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FF6600"/>
        </a:accent1>
        <a:accent2>
          <a:srgbClr val="FF41FF"/>
        </a:accent2>
        <a:accent3>
          <a:srgbClr val="AAAAAA"/>
        </a:accent3>
        <a:accent4>
          <a:srgbClr val="D4D4D4"/>
        </a:accent4>
        <a:accent5>
          <a:srgbClr val="FFB8AA"/>
        </a:accent5>
        <a:accent6>
          <a:srgbClr val="E73AE7"/>
        </a:accent6>
        <a:hlink>
          <a:srgbClr val="FF0066"/>
        </a:hlink>
        <a:folHlink>
          <a:srgbClr val="CC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o de neon 6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FF4FC9"/>
        </a:accent1>
        <a:accent2>
          <a:srgbClr val="FF91B6"/>
        </a:accent2>
        <a:accent3>
          <a:srgbClr val="AAAAAA"/>
        </a:accent3>
        <a:accent4>
          <a:srgbClr val="D4D4D4"/>
        </a:accent4>
        <a:accent5>
          <a:srgbClr val="FFB2E1"/>
        </a:accent5>
        <a:accent6>
          <a:srgbClr val="E783A5"/>
        </a:accent6>
        <a:hlink>
          <a:srgbClr val="FF99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o de neon 7">
        <a:dk1>
          <a:srgbClr val="000066"/>
        </a:dk1>
        <a:lt1>
          <a:srgbClr val="FFCCCC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E2E2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a50edca-69c6-40d7-8ce0-274eb695fad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8FFD5222EB5DB48AC9C6E19600427AE" ma:contentTypeVersion="15" ma:contentTypeDescription="Crie um novo documento." ma:contentTypeScope="" ma:versionID="a5dcaf94ab15cdc86dcc4291cee11106">
  <xsd:schema xmlns:xsd="http://www.w3.org/2001/XMLSchema" xmlns:xs="http://www.w3.org/2001/XMLSchema" xmlns:p="http://schemas.microsoft.com/office/2006/metadata/properties" xmlns:ns3="ca50edca-69c6-40d7-8ce0-274eb695fad8" xmlns:ns4="72dd3100-3e9d-4a43-8c5a-05e8b8abd8f2" targetNamespace="http://schemas.microsoft.com/office/2006/metadata/properties" ma:root="true" ma:fieldsID="9883f177fd35e7784b3a9e49b5f9ec59" ns3:_="" ns4:_="">
    <xsd:import namespace="ca50edca-69c6-40d7-8ce0-274eb695fad8"/>
    <xsd:import namespace="72dd3100-3e9d-4a43-8c5a-05e8b8abd8f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MediaServiceLocation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50edca-69c6-40d7-8ce0-274eb695fa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dd3100-3e9d-4a43-8c5a-05e8b8abd8f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F6EC17-361A-4BC1-8E49-AB7D42E80658}">
  <ds:schemaRefs>
    <ds:schemaRef ds:uri="http://schemas.microsoft.com/office/2006/documentManagement/types"/>
    <ds:schemaRef ds:uri="http://purl.org/dc/terms/"/>
    <ds:schemaRef ds:uri="http://purl.org/dc/dcmitype/"/>
    <ds:schemaRef ds:uri="http://www.w3.org/XML/1998/namespace"/>
    <ds:schemaRef ds:uri="http://schemas.openxmlformats.org/package/2006/metadata/core-properties"/>
    <ds:schemaRef ds:uri="72dd3100-3e9d-4a43-8c5a-05e8b8abd8f2"/>
    <ds:schemaRef ds:uri="http://schemas.microsoft.com/office/2006/metadata/properties"/>
    <ds:schemaRef ds:uri="http://schemas.microsoft.com/office/infopath/2007/PartnerControls"/>
    <ds:schemaRef ds:uri="ca50edca-69c6-40d7-8ce0-274eb695fad8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31AD9C25-429F-4ACD-9182-2C331E3FFE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7431A6-6520-4E9E-B0D9-BE6887F704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50edca-69c6-40d7-8ce0-274eb695fad8"/>
    <ds:schemaRef ds:uri="72dd3100-3e9d-4a43-8c5a-05e8b8abd8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18585</TotalTime>
  <Words>2059</Words>
  <Application>Microsoft Office PowerPoint</Application>
  <PresentationFormat>Apresentação na tela (4:3)</PresentationFormat>
  <Paragraphs>338</Paragraphs>
  <Slides>39</Slides>
  <Notes>25</Notes>
  <HiddenSlides>10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0" baseType="lpstr">
      <vt:lpstr>Quadro de neon</vt:lpstr>
      <vt:lpstr>Apresentação do PowerPoint</vt:lpstr>
      <vt:lpstr>O Ser Humano evolui ao longo da vida: espírito, alma e corpo.   Na nossa conversa de hoje, tratamos do corpo e dos aspectos da sobrevivência material desse corpo.   Profissional de Finanças ou Individuo – nossa atuação financeira pode nos trazer tranquilidade!   </vt:lpstr>
      <vt:lpstr>Apresentação do PowerPoint</vt:lpstr>
      <vt:lpstr>Apresentação do PowerPoint</vt:lpstr>
      <vt:lpstr>Tranquilidadade financeira </vt:lpstr>
      <vt:lpstr>Apresentação Fases da Vida e Finanças  Infância  Juventude  Vida Adulta  Os anos dourados  Diagnóstico Financeiro  Finanças no vermelho  Finanças no Amarelo  Finanças no Azul Oportunidades de Investimento  Renda Fixa   Renda Variável   Alertas</vt:lpstr>
      <vt:lpstr>Fases da Vida e Finanças</vt:lpstr>
      <vt:lpstr>Finanças ao longo da vida </vt:lpstr>
      <vt:lpstr>Fases da Vida e Finanças</vt:lpstr>
      <vt:lpstr>Finanças ao longo da vida </vt:lpstr>
      <vt:lpstr>Fases da Vida e Finanças</vt:lpstr>
      <vt:lpstr>Finanças ao longo da vida </vt:lpstr>
      <vt:lpstr>Principais gastos da infância</vt:lpstr>
      <vt:lpstr>Principais gastos jovens </vt:lpstr>
      <vt:lpstr>Principais gastos Adultos</vt:lpstr>
      <vt:lpstr>Principais gastos dos Idosos</vt:lpstr>
      <vt:lpstr>Diagnóstico Financeiro</vt:lpstr>
      <vt:lpstr>A vida no vermelho </vt:lpstr>
      <vt:lpstr>Para amarelar, sair do vermelho</vt:lpstr>
      <vt:lpstr>No Amarelo </vt:lpstr>
      <vt:lpstr>No Amarelo </vt:lpstr>
      <vt:lpstr>No Azul </vt:lpstr>
      <vt:lpstr>No Azul – por que voce não usa o verde? </vt:lpstr>
      <vt:lpstr>Apresentação do PowerPoint</vt:lpstr>
      <vt:lpstr>Apresentação do PowerPoint</vt:lpstr>
      <vt:lpstr>Alternativas de Investimento</vt:lpstr>
      <vt:lpstr>Investimentos RENDA VARIÁVEL</vt:lpstr>
      <vt:lpstr>Os resultados econômicos das ações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 Maldição do Vencedor! </vt:lpstr>
      <vt:lpstr>Crédito para investir???</vt:lpstr>
      <vt:lpstr>Apresentação do PowerPoint</vt:lpstr>
      <vt:lpstr>Tranquilidadade financeira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Ambiente Econômico</dc:title>
  <dc:creator>-</dc:creator>
  <cp:lastModifiedBy>Ana Paula Mussi Szabo Cherobim</cp:lastModifiedBy>
  <cp:revision>593</cp:revision>
  <dcterms:created xsi:type="dcterms:W3CDTF">2003-03-14T16:44:40Z</dcterms:created>
  <dcterms:modified xsi:type="dcterms:W3CDTF">2025-10-03T21:14:02Z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0x01010008FFD5222EB5DB48AC9C6E19600427AE</vt:lpwstr>
  </property>
</Properties>
</file>