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36"/>
  </p:notesMasterIdLst>
  <p:sldIdLst>
    <p:sldId id="256" r:id="rId2"/>
    <p:sldId id="257" r:id="rId3"/>
    <p:sldId id="362" r:id="rId4"/>
    <p:sldId id="331" r:id="rId5"/>
    <p:sldId id="338" r:id="rId6"/>
    <p:sldId id="339" r:id="rId7"/>
    <p:sldId id="341" r:id="rId8"/>
    <p:sldId id="340" r:id="rId9"/>
    <p:sldId id="342" r:id="rId10"/>
    <p:sldId id="343" r:id="rId11"/>
    <p:sldId id="265" r:id="rId12"/>
    <p:sldId id="351" r:id="rId13"/>
    <p:sldId id="372" r:id="rId14"/>
    <p:sldId id="344" r:id="rId15"/>
    <p:sldId id="363" r:id="rId16"/>
    <p:sldId id="345" r:id="rId17"/>
    <p:sldId id="283" r:id="rId18"/>
    <p:sldId id="268" r:id="rId19"/>
    <p:sldId id="266" r:id="rId20"/>
    <p:sldId id="347" r:id="rId21"/>
    <p:sldId id="373" r:id="rId22"/>
    <p:sldId id="348" r:id="rId23"/>
    <p:sldId id="349" r:id="rId24"/>
    <p:sldId id="350" r:id="rId25"/>
    <p:sldId id="352" r:id="rId26"/>
    <p:sldId id="353" r:id="rId27"/>
    <p:sldId id="375" r:id="rId28"/>
    <p:sldId id="369" r:id="rId29"/>
    <p:sldId id="354" r:id="rId30"/>
    <p:sldId id="355" r:id="rId31"/>
    <p:sldId id="368" r:id="rId32"/>
    <p:sldId id="359" r:id="rId33"/>
    <p:sldId id="376" r:id="rId34"/>
    <p:sldId id="370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7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62007D-0D9C-4EE0-AAF4-D93F2EDAC6FA}" v="531" dt="2025-10-03T19:13:13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51" autoAdjust="0"/>
  </p:normalViewPr>
  <p:slideViewPr>
    <p:cSldViewPr snapToGrid="0">
      <p:cViewPr varScale="1">
        <p:scale>
          <a:sx n="69" d="100"/>
          <a:sy n="69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7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Paula Mussi Szabo Cherobim" userId="043678d8-6fe4-4da1-9a2b-77047678c3fc" providerId="ADAL" clId="{4917F927-BD84-45DF-9CE9-FF9B77780B28}"/>
    <pc:docChg chg="undo custSel addSld delSld modSld sldOrd">
      <pc:chgData name="Ana Paula Mussi Szabo Cherobim" userId="043678d8-6fe4-4da1-9a2b-77047678c3fc" providerId="ADAL" clId="{4917F927-BD84-45DF-9CE9-FF9B77780B28}" dt="2025-10-03T19:13:23.454" v="965" actId="14100"/>
      <pc:docMkLst>
        <pc:docMk/>
      </pc:docMkLst>
      <pc:sldChg chg="modSp mod">
        <pc:chgData name="Ana Paula Mussi Szabo Cherobim" userId="043678d8-6fe4-4da1-9a2b-77047678c3fc" providerId="ADAL" clId="{4917F927-BD84-45DF-9CE9-FF9B77780B28}" dt="2025-10-03T17:18:51.003" v="718" actId="113"/>
        <pc:sldMkLst>
          <pc:docMk/>
          <pc:sldMk cId="0" sldId="256"/>
        </pc:sldMkLst>
        <pc:spChg chg="mod">
          <ac:chgData name="Ana Paula Mussi Szabo Cherobim" userId="043678d8-6fe4-4da1-9a2b-77047678c3fc" providerId="ADAL" clId="{4917F927-BD84-45DF-9CE9-FF9B77780B28}" dt="2025-10-03T17:18:51.003" v="718" actId="113"/>
          <ac:spMkLst>
            <pc:docMk/>
            <pc:sldMk cId="0" sldId="256"/>
            <ac:spMk id="9" creationId="{B21099AF-5FDF-4046-A31A-44AEB3D048F7}"/>
          </ac:spMkLst>
        </pc:spChg>
      </pc:sldChg>
      <pc:sldChg chg="addSp modSp mod modAnim">
        <pc:chgData name="Ana Paula Mussi Szabo Cherobim" userId="043678d8-6fe4-4da1-9a2b-77047678c3fc" providerId="ADAL" clId="{4917F927-BD84-45DF-9CE9-FF9B77780B28}" dt="2025-10-03T10:39:04.920" v="460" actId="207"/>
        <pc:sldMkLst>
          <pc:docMk/>
          <pc:sldMk cId="0" sldId="265"/>
        </pc:sldMkLst>
        <pc:spChg chg="add mod">
          <ac:chgData name="Ana Paula Mussi Szabo Cherobim" userId="043678d8-6fe4-4da1-9a2b-77047678c3fc" providerId="ADAL" clId="{4917F927-BD84-45DF-9CE9-FF9B77780B28}" dt="2025-10-03T10:39:04.920" v="460" actId="207"/>
          <ac:spMkLst>
            <pc:docMk/>
            <pc:sldMk cId="0" sldId="265"/>
            <ac:spMk id="2" creationId="{48E88886-D5A7-DFC7-61C7-462F6BC3C1E3}"/>
          </ac:spMkLst>
        </pc:spChg>
      </pc:sldChg>
      <pc:sldChg chg="addSp delSp mod">
        <pc:chgData name="Ana Paula Mussi Szabo Cherobim" userId="043678d8-6fe4-4da1-9a2b-77047678c3fc" providerId="ADAL" clId="{4917F927-BD84-45DF-9CE9-FF9B77780B28}" dt="2025-10-03T18:34:25.608" v="722" actId="22"/>
        <pc:sldMkLst>
          <pc:docMk/>
          <pc:sldMk cId="0" sldId="266"/>
        </pc:sldMkLst>
        <pc:spChg chg="add del">
          <ac:chgData name="Ana Paula Mussi Szabo Cherobim" userId="043678d8-6fe4-4da1-9a2b-77047678c3fc" providerId="ADAL" clId="{4917F927-BD84-45DF-9CE9-FF9B77780B28}" dt="2025-10-03T18:34:25.608" v="722" actId="22"/>
          <ac:spMkLst>
            <pc:docMk/>
            <pc:sldMk cId="0" sldId="266"/>
            <ac:spMk id="4" creationId="{69BC8AF4-FA3E-3754-EC0D-2C4D1961C358}"/>
          </ac:spMkLst>
        </pc:spChg>
      </pc:sldChg>
      <pc:sldChg chg="del">
        <pc:chgData name="Ana Paula Mussi Szabo Cherobim" userId="043678d8-6fe4-4da1-9a2b-77047678c3fc" providerId="ADAL" clId="{4917F927-BD84-45DF-9CE9-FF9B77780B28}" dt="2025-10-03T10:54:35.624" v="461" actId="47"/>
        <pc:sldMkLst>
          <pc:docMk/>
          <pc:sldMk cId="0" sldId="271"/>
        </pc:sldMkLst>
      </pc:sldChg>
      <pc:sldChg chg="ord">
        <pc:chgData name="Ana Paula Mussi Szabo Cherobim" userId="043678d8-6fe4-4da1-9a2b-77047678c3fc" providerId="ADAL" clId="{4917F927-BD84-45DF-9CE9-FF9B77780B28}" dt="2025-10-03T10:36:38.137" v="449"/>
        <pc:sldMkLst>
          <pc:docMk/>
          <pc:sldMk cId="363449726" sldId="331"/>
        </pc:sldMkLst>
      </pc:sldChg>
      <pc:sldChg chg="modSp mod">
        <pc:chgData name="Ana Paula Mussi Szabo Cherobim" userId="043678d8-6fe4-4da1-9a2b-77047678c3fc" providerId="ADAL" clId="{4917F927-BD84-45DF-9CE9-FF9B77780B28}" dt="2025-10-03T10:37:28.711" v="452" actId="13926"/>
        <pc:sldMkLst>
          <pc:docMk/>
          <pc:sldMk cId="2452008622" sldId="342"/>
        </pc:sldMkLst>
        <pc:spChg chg="mod">
          <ac:chgData name="Ana Paula Mussi Szabo Cherobim" userId="043678d8-6fe4-4da1-9a2b-77047678c3fc" providerId="ADAL" clId="{4917F927-BD84-45DF-9CE9-FF9B77780B28}" dt="2025-10-03T10:37:28.711" v="452" actId="13926"/>
          <ac:spMkLst>
            <pc:docMk/>
            <pc:sldMk cId="2452008622" sldId="342"/>
            <ac:spMk id="9" creationId="{83C0973F-1263-44F3-A81B-6CB828117D6D}"/>
          </ac:spMkLst>
        </pc:spChg>
      </pc:sldChg>
      <pc:sldChg chg="addSp modSp mod modShow">
        <pc:chgData name="Ana Paula Mussi Szabo Cherobim" userId="043678d8-6fe4-4da1-9a2b-77047678c3fc" providerId="ADAL" clId="{4917F927-BD84-45DF-9CE9-FF9B77780B28}" dt="2025-10-03T19:01:52.466" v="825" actId="14100"/>
        <pc:sldMkLst>
          <pc:docMk/>
          <pc:sldMk cId="2680380154" sldId="353"/>
        </pc:sldMkLst>
        <pc:spChg chg="mod">
          <ac:chgData name="Ana Paula Mussi Szabo Cherobim" userId="043678d8-6fe4-4da1-9a2b-77047678c3fc" providerId="ADAL" clId="{4917F927-BD84-45DF-9CE9-FF9B77780B28}" dt="2025-10-03T18:57:51.699" v="818" actId="1076"/>
          <ac:spMkLst>
            <pc:docMk/>
            <pc:sldMk cId="2680380154" sldId="353"/>
            <ac:spMk id="3" creationId="{F13ECFBF-7C26-90BC-F1F8-6AF7A5C49F86}"/>
          </ac:spMkLst>
        </pc:spChg>
        <pc:spChg chg="add mod">
          <ac:chgData name="Ana Paula Mussi Szabo Cherobim" userId="043678d8-6fe4-4da1-9a2b-77047678c3fc" providerId="ADAL" clId="{4917F927-BD84-45DF-9CE9-FF9B77780B28}" dt="2025-10-03T18:57:56.082" v="819" actId="1076"/>
          <ac:spMkLst>
            <pc:docMk/>
            <pc:sldMk cId="2680380154" sldId="353"/>
            <ac:spMk id="4" creationId="{484D7568-2342-7495-9AE5-4CB2D25FD267}"/>
          </ac:spMkLst>
        </pc:spChg>
        <pc:spChg chg="add mod">
          <ac:chgData name="Ana Paula Mussi Szabo Cherobim" userId="043678d8-6fe4-4da1-9a2b-77047678c3fc" providerId="ADAL" clId="{4917F927-BD84-45DF-9CE9-FF9B77780B28}" dt="2025-10-03T19:01:52.466" v="825" actId="14100"/>
          <ac:spMkLst>
            <pc:docMk/>
            <pc:sldMk cId="2680380154" sldId="353"/>
            <ac:spMk id="6" creationId="{A6E45E10-3157-5713-BFA0-36A4B3977672}"/>
          </ac:spMkLst>
        </pc:spChg>
      </pc:sldChg>
      <pc:sldChg chg="addSp delSp modSp add mod ord setBg">
        <pc:chgData name="Ana Paula Mussi Szabo Cherobim" userId="043678d8-6fe4-4da1-9a2b-77047678c3fc" providerId="ADAL" clId="{4917F927-BD84-45DF-9CE9-FF9B77780B28}" dt="2025-10-03T16:43:08.523" v="671" actId="1076"/>
        <pc:sldMkLst>
          <pc:docMk/>
          <pc:sldMk cId="295560565" sldId="355"/>
        </pc:sldMkLst>
        <pc:spChg chg="add mod">
          <ac:chgData name="Ana Paula Mussi Szabo Cherobim" userId="043678d8-6fe4-4da1-9a2b-77047678c3fc" providerId="ADAL" clId="{4917F927-BD84-45DF-9CE9-FF9B77780B28}" dt="2025-10-03T11:31:44.256" v="509" actId="255"/>
          <ac:spMkLst>
            <pc:docMk/>
            <pc:sldMk cId="295560565" sldId="355"/>
            <ac:spMk id="2" creationId="{E93E5444-0560-EBD3-0C4D-9B36A9895F22}"/>
          </ac:spMkLst>
        </pc:spChg>
        <pc:spChg chg="add mod">
          <ac:chgData name="Ana Paula Mussi Szabo Cherobim" userId="043678d8-6fe4-4da1-9a2b-77047678c3fc" providerId="ADAL" clId="{4917F927-BD84-45DF-9CE9-FF9B77780B28}" dt="2025-10-03T16:42:42.442" v="634" actId="1076"/>
          <ac:spMkLst>
            <pc:docMk/>
            <pc:sldMk cId="295560565" sldId="355"/>
            <ac:spMk id="3" creationId="{E8536CE9-914B-09A1-3208-CF5A32908761}"/>
          </ac:spMkLst>
        </pc:spChg>
        <pc:spChg chg="mod">
          <ac:chgData name="Ana Paula Mussi Szabo Cherobim" userId="043678d8-6fe4-4da1-9a2b-77047678c3fc" providerId="ADAL" clId="{4917F927-BD84-45DF-9CE9-FF9B77780B28}" dt="2025-10-03T16:41:38.099" v="591" actId="1076"/>
          <ac:spMkLst>
            <pc:docMk/>
            <pc:sldMk cId="295560565" sldId="355"/>
            <ac:spMk id="4" creationId="{49613629-260D-5EA7-D5AF-324B26B1C018}"/>
          </ac:spMkLst>
        </pc:spChg>
        <pc:spChg chg="add mod">
          <ac:chgData name="Ana Paula Mussi Szabo Cherobim" userId="043678d8-6fe4-4da1-9a2b-77047678c3fc" providerId="ADAL" clId="{4917F927-BD84-45DF-9CE9-FF9B77780B28}" dt="2025-10-03T16:43:08.523" v="671" actId="1076"/>
          <ac:spMkLst>
            <pc:docMk/>
            <pc:sldMk cId="295560565" sldId="355"/>
            <ac:spMk id="5" creationId="{FFDD77DF-EA73-1AC9-F531-BB5FE176D85C}"/>
          </ac:spMkLst>
        </pc:spChg>
        <pc:spChg chg="mod">
          <ac:chgData name="Ana Paula Mussi Szabo Cherobim" userId="043678d8-6fe4-4da1-9a2b-77047678c3fc" providerId="ADAL" clId="{4917F927-BD84-45DF-9CE9-FF9B77780B28}" dt="2025-10-03T16:41:41.257" v="592" actId="1076"/>
          <ac:spMkLst>
            <pc:docMk/>
            <pc:sldMk cId="295560565" sldId="355"/>
            <ac:spMk id="6" creationId="{993E6912-32F8-2ABA-5BF1-02EE6DB2C4DD}"/>
          </ac:spMkLst>
        </pc:spChg>
        <pc:spChg chg="add mod">
          <ac:chgData name="Ana Paula Mussi Szabo Cherobim" userId="043678d8-6fe4-4da1-9a2b-77047678c3fc" providerId="ADAL" clId="{4917F927-BD84-45DF-9CE9-FF9B77780B28}" dt="2025-10-03T16:42:16.332" v="619" actId="1076"/>
          <ac:spMkLst>
            <pc:docMk/>
            <pc:sldMk cId="295560565" sldId="355"/>
            <ac:spMk id="7" creationId="{F0A6114B-4EFC-7305-F7C8-F613229C291C}"/>
          </ac:spMkLst>
        </pc:spChg>
        <pc:spChg chg="mod">
          <ac:chgData name="Ana Paula Mussi Szabo Cherobim" userId="043678d8-6fe4-4da1-9a2b-77047678c3fc" providerId="ADAL" clId="{4917F927-BD84-45DF-9CE9-FF9B77780B28}" dt="2025-10-03T16:42:50.998" v="636" actId="1076"/>
          <ac:spMkLst>
            <pc:docMk/>
            <pc:sldMk cId="295560565" sldId="355"/>
            <ac:spMk id="8" creationId="{79EE2251-B466-0985-7A76-001A089C5551}"/>
          </ac:spMkLst>
        </pc:spChg>
        <pc:spChg chg="mod">
          <ac:chgData name="Ana Paula Mussi Szabo Cherobim" userId="043678d8-6fe4-4da1-9a2b-77047678c3fc" providerId="ADAL" clId="{4917F927-BD84-45DF-9CE9-FF9B77780B28}" dt="2025-10-03T16:42:21.482" v="621" actId="1076"/>
          <ac:spMkLst>
            <pc:docMk/>
            <pc:sldMk cId="295560565" sldId="355"/>
            <ac:spMk id="9" creationId="{4D255BFB-3940-4AF9-A356-026897C487E8}"/>
          </ac:spMkLst>
        </pc:spChg>
        <pc:spChg chg="add mod">
          <ac:chgData name="Ana Paula Mussi Szabo Cherobim" userId="043678d8-6fe4-4da1-9a2b-77047678c3fc" providerId="ADAL" clId="{4917F927-BD84-45DF-9CE9-FF9B77780B28}" dt="2025-10-03T16:42:36.199" v="633" actId="20577"/>
          <ac:spMkLst>
            <pc:docMk/>
            <pc:sldMk cId="295560565" sldId="355"/>
            <ac:spMk id="10" creationId="{6A084FC0-9D44-C351-08C6-7EA423F75056}"/>
          </ac:spMkLst>
        </pc:spChg>
        <pc:spChg chg="mod">
          <ac:chgData name="Ana Paula Mussi Szabo Cherobim" userId="043678d8-6fe4-4da1-9a2b-77047678c3fc" providerId="ADAL" clId="{4917F927-BD84-45DF-9CE9-FF9B77780B28}" dt="2025-10-03T16:41:24.536" v="587" actId="1076"/>
          <ac:spMkLst>
            <pc:docMk/>
            <pc:sldMk cId="295560565" sldId="355"/>
            <ac:spMk id="12" creationId="{A1A0818D-B5D5-2786-442C-7D96E5EC8013}"/>
          </ac:spMkLst>
        </pc:spChg>
        <pc:spChg chg="add mod">
          <ac:chgData name="Ana Paula Mussi Szabo Cherobim" userId="043678d8-6fe4-4da1-9a2b-77047678c3fc" providerId="ADAL" clId="{4917F927-BD84-45DF-9CE9-FF9B77780B28}" dt="2025-10-03T16:43:03.993" v="670" actId="6549"/>
          <ac:spMkLst>
            <pc:docMk/>
            <pc:sldMk cId="295560565" sldId="355"/>
            <ac:spMk id="13" creationId="{AF053A0C-8275-E065-6921-945EF3821621}"/>
          </ac:spMkLst>
        </pc:spChg>
        <pc:spChg chg="del mod">
          <ac:chgData name="Ana Paula Mussi Szabo Cherobim" userId="043678d8-6fe4-4da1-9a2b-77047678c3fc" providerId="ADAL" clId="{4917F927-BD84-45DF-9CE9-FF9B77780B28}" dt="2025-10-03T11:31:03.232" v="487" actId="478"/>
          <ac:spMkLst>
            <pc:docMk/>
            <pc:sldMk cId="295560565" sldId="355"/>
            <ac:spMk id="13" creationId="{E8C9395D-48EF-EC8A-0D25-C231A3CAF6F6}"/>
          </ac:spMkLst>
        </pc:spChg>
        <pc:picChg chg="del mod">
          <ac:chgData name="Ana Paula Mussi Szabo Cherobim" userId="043678d8-6fe4-4da1-9a2b-77047678c3fc" providerId="ADAL" clId="{4917F927-BD84-45DF-9CE9-FF9B77780B28}" dt="2025-10-03T16:40:33.459" v="552" actId="478"/>
          <ac:picMkLst>
            <pc:docMk/>
            <pc:sldMk cId="295560565" sldId="355"/>
            <ac:picMk id="11" creationId="{3D0F26A9-1C0E-43C1-9385-3DB5D22BFFDB}"/>
          </ac:picMkLst>
        </pc:picChg>
      </pc:sldChg>
      <pc:sldChg chg="del">
        <pc:chgData name="Ana Paula Mussi Szabo Cherobim" userId="043678d8-6fe4-4da1-9a2b-77047678c3fc" providerId="ADAL" clId="{4917F927-BD84-45DF-9CE9-FF9B77780B28}" dt="2025-10-03T10:57:00.935" v="466" actId="2696"/>
        <pc:sldMkLst>
          <pc:docMk/>
          <pc:sldMk cId="3824058504" sldId="355"/>
        </pc:sldMkLst>
      </pc:sldChg>
      <pc:sldChg chg="del">
        <pc:chgData name="Ana Paula Mussi Szabo Cherobim" userId="043678d8-6fe4-4da1-9a2b-77047678c3fc" providerId="ADAL" clId="{4917F927-BD84-45DF-9CE9-FF9B77780B28}" dt="2025-10-03T10:55:08.692" v="462" actId="47"/>
        <pc:sldMkLst>
          <pc:docMk/>
          <pc:sldMk cId="4189146125" sldId="357"/>
        </pc:sldMkLst>
      </pc:sldChg>
      <pc:sldChg chg="del">
        <pc:chgData name="Ana Paula Mussi Szabo Cherobim" userId="043678d8-6fe4-4da1-9a2b-77047678c3fc" providerId="ADAL" clId="{4917F927-BD84-45DF-9CE9-FF9B77780B28}" dt="2025-10-03T10:56:52.666" v="465" actId="2696"/>
        <pc:sldMkLst>
          <pc:docMk/>
          <pc:sldMk cId="2117160131" sldId="358"/>
        </pc:sldMkLst>
      </pc:sldChg>
      <pc:sldChg chg="modSp mod">
        <pc:chgData name="Ana Paula Mussi Szabo Cherobim" userId="043678d8-6fe4-4da1-9a2b-77047678c3fc" providerId="ADAL" clId="{4917F927-BD84-45DF-9CE9-FF9B77780B28}" dt="2025-10-03T10:55:53.977" v="464" actId="14100"/>
        <pc:sldMkLst>
          <pc:docMk/>
          <pc:sldMk cId="3186823395" sldId="359"/>
        </pc:sldMkLst>
        <pc:spChg chg="mod">
          <ac:chgData name="Ana Paula Mussi Szabo Cherobim" userId="043678d8-6fe4-4da1-9a2b-77047678c3fc" providerId="ADAL" clId="{4917F927-BD84-45DF-9CE9-FF9B77780B28}" dt="2025-10-03T10:55:53.977" v="464" actId="14100"/>
          <ac:spMkLst>
            <pc:docMk/>
            <pc:sldMk cId="3186823395" sldId="359"/>
            <ac:spMk id="279" creationId="{00000000-0000-0000-0000-000000000000}"/>
          </ac:spMkLst>
        </pc:spChg>
      </pc:sldChg>
      <pc:sldChg chg="addSp delSp modSp mod">
        <pc:chgData name="Ana Paula Mussi Szabo Cherobim" userId="043678d8-6fe4-4da1-9a2b-77047678c3fc" providerId="ADAL" clId="{4917F927-BD84-45DF-9CE9-FF9B77780B28}" dt="2025-10-03T10:36:24.751" v="447" actId="20577"/>
        <pc:sldMkLst>
          <pc:docMk/>
          <pc:sldMk cId="747912139" sldId="362"/>
        </pc:sldMkLst>
        <pc:spChg chg="mod">
          <ac:chgData name="Ana Paula Mussi Szabo Cherobim" userId="043678d8-6fe4-4da1-9a2b-77047678c3fc" providerId="ADAL" clId="{4917F927-BD84-45DF-9CE9-FF9B77780B28}" dt="2025-10-02T14:03:27.430" v="142" actId="6549"/>
          <ac:spMkLst>
            <pc:docMk/>
            <pc:sldMk cId="747912139" sldId="362"/>
            <ac:spMk id="2" creationId="{4E09A8AF-E2D4-00CF-C726-1E5B05B483D7}"/>
          </ac:spMkLst>
        </pc:spChg>
        <pc:spChg chg="mod">
          <ac:chgData name="Ana Paula Mussi Szabo Cherobim" userId="043678d8-6fe4-4da1-9a2b-77047678c3fc" providerId="ADAL" clId="{4917F927-BD84-45DF-9CE9-FF9B77780B28}" dt="2025-10-03T10:36:24.751" v="447" actId="20577"/>
          <ac:spMkLst>
            <pc:docMk/>
            <pc:sldMk cId="747912139" sldId="362"/>
            <ac:spMk id="6" creationId="{CED55184-E840-1BE6-D4C1-83F262DED1F4}"/>
          </ac:spMkLst>
        </pc:spChg>
        <pc:spChg chg="add del mod">
          <ac:chgData name="Ana Paula Mussi Szabo Cherobim" userId="043678d8-6fe4-4da1-9a2b-77047678c3fc" providerId="ADAL" clId="{4917F927-BD84-45DF-9CE9-FF9B77780B28}" dt="2025-10-02T14:02:38.246" v="34" actId="478"/>
          <ac:spMkLst>
            <pc:docMk/>
            <pc:sldMk cId="747912139" sldId="362"/>
            <ac:spMk id="9" creationId="{F7AEE3E3-0C01-3D9A-D8F6-7C5FB42FFF95}"/>
          </ac:spMkLst>
        </pc:spChg>
        <pc:spChg chg="del mod">
          <ac:chgData name="Ana Paula Mussi Szabo Cherobim" userId="043678d8-6fe4-4da1-9a2b-77047678c3fc" providerId="ADAL" clId="{4917F927-BD84-45DF-9CE9-FF9B77780B28}" dt="2025-10-02T14:02:32.732" v="33" actId="478"/>
          <ac:spMkLst>
            <pc:docMk/>
            <pc:sldMk cId="747912139" sldId="362"/>
            <ac:spMk id="67" creationId="{08429AEF-EE9D-1EFD-AD1E-69E8714637A1}"/>
          </ac:spMkLst>
        </pc:spChg>
      </pc:sldChg>
      <pc:sldChg chg="delSp modSp del mod setBg">
        <pc:chgData name="Ana Paula Mussi Szabo Cherobim" userId="043678d8-6fe4-4da1-9a2b-77047678c3fc" providerId="ADAL" clId="{4917F927-BD84-45DF-9CE9-FF9B77780B28}" dt="2025-10-03T19:12:36.818" v="960" actId="47"/>
        <pc:sldMkLst>
          <pc:docMk/>
          <pc:sldMk cId="1185905578" sldId="366"/>
        </pc:sldMkLst>
        <pc:spChg chg="del mod">
          <ac:chgData name="Ana Paula Mussi Szabo Cherobim" userId="043678d8-6fe4-4da1-9a2b-77047678c3fc" providerId="ADAL" clId="{4917F927-BD84-45DF-9CE9-FF9B77780B28}" dt="2025-10-03T19:10:01.742" v="917" actId="478"/>
          <ac:spMkLst>
            <pc:docMk/>
            <pc:sldMk cId="1185905578" sldId="366"/>
            <ac:spMk id="2" creationId="{F7D1778F-B565-6035-F74E-F1AE1D8C7162}"/>
          </ac:spMkLst>
        </pc:spChg>
        <pc:spChg chg="mod">
          <ac:chgData name="Ana Paula Mussi Szabo Cherobim" userId="043678d8-6fe4-4da1-9a2b-77047678c3fc" providerId="ADAL" clId="{4917F927-BD84-45DF-9CE9-FF9B77780B28}" dt="2025-10-03T19:09:16.245" v="860" actId="20577"/>
          <ac:spMkLst>
            <pc:docMk/>
            <pc:sldMk cId="1185905578" sldId="366"/>
            <ac:spMk id="3" creationId="{B637593C-AE7F-B39C-A084-CFC101D08CE5}"/>
          </ac:spMkLst>
        </pc:spChg>
      </pc:sldChg>
      <pc:sldChg chg="addSp delSp modSp mod">
        <pc:chgData name="Ana Paula Mussi Szabo Cherobim" userId="043678d8-6fe4-4da1-9a2b-77047678c3fc" providerId="ADAL" clId="{4917F927-BD84-45DF-9CE9-FF9B77780B28}" dt="2025-10-03T17:19:47.313" v="720" actId="478"/>
        <pc:sldMkLst>
          <pc:docMk/>
          <pc:sldMk cId="3379142921" sldId="369"/>
        </pc:sldMkLst>
        <pc:spChg chg="add del mod">
          <ac:chgData name="Ana Paula Mussi Szabo Cherobim" userId="043678d8-6fe4-4da1-9a2b-77047678c3fc" providerId="ADAL" clId="{4917F927-BD84-45DF-9CE9-FF9B77780B28}" dt="2025-10-03T17:19:47.313" v="720" actId="478"/>
          <ac:spMkLst>
            <pc:docMk/>
            <pc:sldMk cId="3379142921" sldId="369"/>
            <ac:spMk id="4" creationId="{7D3F53E1-7CFF-7E47-37A7-4821413A0B66}"/>
          </ac:spMkLst>
        </pc:spChg>
      </pc:sldChg>
      <pc:sldChg chg="addSp modSp mod ord setBg">
        <pc:chgData name="Ana Paula Mussi Szabo Cherobim" userId="043678d8-6fe4-4da1-9a2b-77047678c3fc" providerId="ADAL" clId="{4917F927-BD84-45DF-9CE9-FF9B77780B28}" dt="2025-10-03T10:58:33.892" v="481" actId="1076"/>
        <pc:sldMkLst>
          <pc:docMk/>
          <pc:sldMk cId="271539593" sldId="370"/>
        </pc:sldMkLst>
        <pc:spChg chg="add mod">
          <ac:chgData name="Ana Paula Mussi Szabo Cherobim" userId="043678d8-6fe4-4da1-9a2b-77047678c3fc" providerId="ADAL" clId="{4917F927-BD84-45DF-9CE9-FF9B77780B28}" dt="2025-10-03T10:58:33.892" v="481" actId="1076"/>
          <ac:spMkLst>
            <pc:docMk/>
            <pc:sldMk cId="271539593" sldId="370"/>
            <ac:spMk id="4" creationId="{5157D4E7-26D7-5519-A509-52363421EC4C}"/>
          </ac:spMkLst>
        </pc:spChg>
        <pc:spChg chg="mod">
          <ac:chgData name="Ana Paula Mussi Szabo Cherobim" userId="043678d8-6fe4-4da1-9a2b-77047678c3fc" providerId="ADAL" clId="{4917F927-BD84-45DF-9CE9-FF9B77780B28}" dt="2025-10-03T10:58:01.075" v="473" actId="1076"/>
          <ac:spMkLst>
            <pc:docMk/>
            <pc:sldMk cId="271539593" sldId="370"/>
            <ac:spMk id="5" creationId="{AAA452C9-82D7-6AC4-2781-8FD7C2931159}"/>
          </ac:spMkLst>
        </pc:spChg>
        <pc:spChg chg="mod">
          <ac:chgData name="Ana Paula Mussi Szabo Cherobim" userId="043678d8-6fe4-4da1-9a2b-77047678c3fc" providerId="ADAL" clId="{4917F927-BD84-45DF-9CE9-FF9B77780B28}" dt="2025-10-03T10:58:07.773" v="475" actId="20577"/>
          <ac:spMkLst>
            <pc:docMk/>
            <pc:sldMk cId="271539593" sldId="370"/>
            <ac:spMk id="67" creationId="{35F0A12B-67DE-4537-1000-28DC73384FA0}"/>
          </ac:spMkLst>
        </pc:spChg>
      </pc:sldChg>
      <pc:sldChg chg="add del">
        <pc:chgData name="Ana Paula Mussi Szabo Cherobim" userId="043678d8-6fe4-4da1-9a2b-77047678c3fc" providerId="ADAL" clId="{4917F927-BD84-45DF-9CE9-FF9B77780B28}" dt="2025-10-03T10:36:48.260" v="450" actId="47"/>
        <pc:sldMkLst>
          <pc:docMk/>
          <pc:sldMk cId="1746238653" sldId="371"/>
        </pc:sldMkLst>
      </pc:sldChg>
      <pc:sldChg chg="modSp add del mod">
        <pc:chgData name="Ana Paula Mussi Szabo Cherobim" userId="043678d8-6fe4-4da1-9a2b-77047678c3fc" providerId="ADAL" clId="{4917F927-BD84-45DF-9CE9-FF9B77780B28}" dt="2025-10-03T10:37:44.532" v="453" actId="2696"/>
        <pc:sldMkLst>
          <pc:docMk/>
          <pc:sldMk cId="744876056" sldId="372"/>
        </pc:sldMkLst>
        <pc:spChg chg="mod">
          <ac:chgData name="Ana Paula Mussi Szabo Cherobim" userId="043678d8-6fe4-4da1-9a2b-77047678c3fc" providerId="ADAL" clId="{4917F927-BD84-45DF-9CE9-FF9B77780B28}" dt="2025-10-02T14:06:51.843" v="417" actId="20577"/>
          <ac:spMkLst>
            <pc:docMk/>
            <pc:sldMk cId="744876056" sldId="372"/>
            <ac:spMk id="2" creationId="{28D898FF-A02F-F6F1-7C42-BCCFA0260EF4}"/>
          </ac:spMkLst>
        </pc:spChg>
        <pc:spChg chg="mod">
          <ac:chgData name="Ana Paula Mussi Szabo Cherobim" userId="043678d8-6fe4-4da1-9a2b-77047678c3fc" providerId="ADAL" clId="{4917F927-BD84-45DF-9CE9-FF9B77780B28}" dt="2025-10-02T14:03:53.887" v="165" actId="20577"/>
          <ac:spMkLst>
            <pc:docMk/>
            <pc:sldMk cId="744876056" sldId="372"/>
            <ac:spMk id="6" creationId="{7E357B4A-49F3-40AF-BF04-C1CD2E080154}"/>
          </ac:spMkLst>
        </pc:spChg>
      </pc:sldChg>
      <pc:sldChg chg="add">
        <pc:chgData name="Ana Paula Mussi Szabo Cherobim" userId="043678d8-6fe4-4da1-9a2b-77047678c3fc" providerId="ADAL" clId="{4917F927-BD84-45DF-9CE9-FF9B77780B28}" dt="2025-10-03T10:37:59.453" v="454"/>
        <pc:sldMkLst>
          <pc:docMk/>
          <pc:sldMk cId="2364045737" sldId="372"/>
        </pc:sldMkLst>
      </pc:sldChg>
      <pc:sldChg chg="delSp modSp add mod delAnim">
        <pc:chgData name="Ana Paula Mussi Szabo Cherobim" userId="043678d8-6fe4-4da1-9a2b-77047678c3fc" providerId="ADAL" clId="{4917F927-BD84-45DF-9CE9-FF9B77780B28}" dt="2025-10-03T19:11:35.601" v="922" actId="255"/>
        <pc:sldMkLst>
          <pc:docMk/>
          <pc:sldMk cId="2698736806" sldId="373"/>
        </pc:sldMkLst>
        <pc:spChg chg="mod">
          <ac:chgData name="Ana Paula Mussi Szabo Cherobim" userId="043678d8-6fe4-4da1-9a2b-77047678c3fc" providerId="ADAL" clId="{4917F927-BD84-45DF-9CE9-FF9B77780B28}" dt="2025-10-03T19:11:35.601" v="922" actId="255"/>
          <ac:spMkLst>
            <pc:docMk/>
            <pc:sldMk cId="2698736806" sldId="373"/>
            <ac:spMk id="2" creationId="{AD3071CA-07A4-24FA-3C50-22A08C50EC7D}"/>
          </ac:spMkLst>
        </pc:spChg>
        <pc:spChg chg="del">
          <ac:chgData name="Ana Paula Mussi Szabo Cherobim" userId="043678d8-6fe4-4da1-9a2b-77047678c3fc" providerId="ADAL" clId="{4917F927-BD84-45DF-9CE9-FF9B77780B28}" dt="2025-10-03T18:39:51.658" v="781" actId="478"/>
          <ac:spMkLst>
            <pc:docMk/>
            <pc:sldMk cId="2698736806" sldId="373"/>
            <ac:spMk id="3" creationId="{248C0193-4563-5D16-57B1-357718345C31}"/>
          </ac:spMkLst>
        </pc:spChg>
        <pc:spChg chg="del">
          <ac:chgData name="Ana Paula Mussi Szabo Cherobim" userId="043678d8-6fe4-4da1-9a2b-77047678c3fc" providerId="ADAL" clId="{4917F927-BD84-45DF-9CE9-FF9B77780B28}" dt="2025-10-03T18:39:54.424" v="783" actId="478"/>
          <ac:spMkLst>
            <pc:docMk/>
            <pc:sldMk cId="2698736806" sldId="373"/>
            <ac:spMk id="4" creationId="{42B9AB3C-0917-8101-C21E-BB6D3E565C8B}"/>
          </ac:spMkLst>
        </pc:spChg>
        <pc:spChg chg="del">
          <ac:chgData name="Ana Paula Mussi Szabo Cherobim" userId="043678d8-6fe4-4da1-9a2b-77047678c3fc" providerId="ADAL" clId="{4917F927-BD84-45DF-9CE9-FF9B77780B28}" dt="2025-10-03T18:39:53.233" v="782" actId="478"/>
          <ac:spMkLst>
            <pc:docMk/>
            <pc:sldMk cId="2698736806" sldId="373"/>
            <ac:spMk id="5" creationId="{3C63766C-F503-C1E1-747D-DB4CBC7BB6FE}"/>
          </ac:spMkLst>
        </pc:spChg>
        <pc:spChg chg="mod">
          <ac:chgData name="Ana Paula Mussi Szabo Cherobim" userId="043678d8-6fe4-4da1-9a2b-77047678c3fc" providerId="ADAL" clId="{4917F927-BD84-45DF-9CE9-FF9B77780B28}" dt="2025-10-03T18:35:48.590" v="778" actId="20577"/>
          <ac:spMkLst>
            <pc:docMk/>
            <pc:sldMk cId="2698736806" sldId="373"/>
            <ac:spMk id="6" creationId="{5B213801-5988-356F-369C-22DEA4AC5D91}"/>
          </ac:spMkLst>
        </pc:spChg>
        <pc:spChg chg="del">
          <ac:chgData name="Ana Paula Mussi Szabo Cherobim" userId="043678d8-6fe4-4da1-9a2b-77047678c3fc" providerId="ADAL" clId="{4917F927-BD84-45DF-9CE9-FF9B77780B28}" dt="2025-10-03T18:39:56.727" v="784" actId="478"/>
          <ac:spMkLst>
            <pc:docMk/>
            <pc:sldMk cId="2698736806" sldId="373"/>
            <ac:spMk id="7" creationId="{C6FAB104-600B-1073-E864-2C5D9FCAF412}"/>
          </ac:spMkLst>
        </pc:spChg>
      </pc:sldChg>
      <pc:sldChg chg="modSp add del mod">
        <pc:chgData name="Ana Paula Mussi Szabo Cherobim" userId="043678d8-6fe4-4da1-9a2b-77047678c3fc" providerId="ADAL" clId="{4917F927-BD84-45DF-9CE9-FF9B77780B28}" dt="2025-10-03T19:11:05.075" v="921" actId="2696"/>
        <pc:sldMkLst>
          <pc:docMk/>
          <pc:sldMk cId="4048405234" sldId="374"/>
        </pc:sldMkLst>
        <pc:spChg chg="mod">
          <ac:chgData name="Ana Paula Mussi Szabo Cherobim" userId="043678d8-6fe4-4da1-9a2b-77047678c3fc" providerId="ADAL" clId="{4917F927-BD84-45DF-9CE9-FF9B77780B28}" dt="2025-10-03T19:10:42.030" v="920" actId="207"/>
          <ac:spMkLst>
            <pc:docMk/>
            <pc:sldMk cId="4048405234" sldId="374"/>
            <ac:spMk id="2" creationId="{7F704F1B-AC6C-B105-2AB5-885B88EEA947}"/>
          </ac:spMkLst>
        </pc:spChg>
      </pc:sldChg>
      <pc:sldChg chg="modSp add mod setBg modShow">
        <pc:chgData name="Ana Paula Mussi Szabo Cherobim" userId="043678d8-6fe4-4da1-9a2b-77047678c3fc" providerId="ADAL" clId="{4917F927-BD84-45DF-9CE9-FF9B77780B28}" dt="2025-10-03T18:43:07.421" v="812" actId="20577"/>
        <pc:sldMkLst>
          <pc:docMk/>
          <pc:sldMk cId="4256189941" sldId="375"/>
        </pc:sldMkLst>
        <pc:spChg chg="mod">
          <ac:chgData name="Ana Paula Mussi Szabo Cherobim" userId="043678d8-6fe4-4da1-9a2b-77047678c3fc" providerId="ADAL" clId="{4917F927-BD84-45DF-9CE9-FF9B77780B28}" dt="2025-10-03T18:43:07.421" v="812" actId="20577"/>
          <ac:spMkLst>
            <pc:docMk/>
            <pc:sldMk cId="4256189941" sldId="375"/>
            <ac:spMk id="3" creationId="{D3917D68-2B3F-105E-5E3A-A3BD6D035BC6}"/>
          </ac:spMkLst>
        </pc:spChg>
      </pc:sldChg>
      <pc:sldChg chg="addSp modSp add mod">
        <pc:chgData name="Ana Paula Mussi Szabo Cherobim" userId="043678d8-6fe4-4da1-9a2b-77047678c3fc" providerId="ADAL" clId="{4917F927-BD84-45DF-9CE9-FF9B77780B28}" dt="2025-10-03T19:13:23.454" v="965" actId="14100"/>
        <pc:sldMkLst>
          <pc:docMk/>
          <pc:sldMk cId="726271110" sldId="376"/>
        </pc:sldMkLst>
        <pc:spChg chg="mod">
          <ac:chgData name="Ana Paula Mussi Szabo Cherobim" userId="043678d8-6fe4-4da1-9a2b-77047678c3fc" providerId="ADAL" clId="{4917F927-BD84-45DF-9CE9-FF9B77780B28}" dt="2025-10-03T19:12:33.970" v="959" actId="6549"/>
          <ac:spMkLst>
            <pc:docMk/>
            <pc:sldMk cId="726271110" sldId="376"/>
            <ac:spMk id="2" creationId="{10F1142E-273C-092D-6FD5-E7F289D07BFD}"/>
          </ac:spMkLst>
        </pc:spChg>
        <pc:spChg chg="add mod">
          <ac:chgData name="Ana Paula Mussi Szabo Cherobim" userId="043678d8-6fe4-4da1-9a2b-77047678c3fc" providerId="ADAL" clId="{4917F927-BD84-45DF-9CE9-FF9B77780B28}" dt="2025-10-03T19:13:23.454" v="965" actId="14100"/>
          <ac:spMkLst>
            <pc:docMk/>
            <pc:sldMk cId="726271110" sldId="376"/>
            <ac:spMk id="3" creationId="{5D0C05C7-1411-96CC-4963-44BB6F76AA42}"/>
          </ac:spMkLst>
        </pc:spChg>
        <pc:spChg chg="mod">
          <ac:chgData name="Ana Paula Mussi Szabo Cherobim" userId="043678d8-6fe4-4da1-9a2b-77047678c3fc" providerId="ADAL" clId="{4917F927-BD84-45DF-9CE9-FF9B77780B28}" dt="2025-10-03T19:12:12.161" v="955" actId="6549"/>
          <ac:spMkLst>
            <pc:docMk/>
            <pc:sldMk cId="726271110" sldId="376"/>
            <ac:spMk id="6" creationId="{351CBE61-572C-54B2-56A6-579B3758B6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Abertura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Boa </a:t>
            </a:r>
            <a:r>
              <a:rPr lang="en-US" dirty="0" err="1"/>
              <a:t>noite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sou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d878b37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d878b37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210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da48a830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da48a830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da48a830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da48a830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898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50F371FB-85ED-4DD3-9190-FB914FD60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d878b37ae_0_12:notes">
            <a:extLst>
              <a:ext uri="{FF2B5EF4-FFF2-40B4-BE49-F238E27FC236}">
                <a16:creationId xmlns:a16="http://schemas.microsoft.com/office/drawing/2014/main" id="{F70640A1-05FE-CA81-09D2-1B910099DF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d878b37ae_0_12:notes">
            <a:extLst>
              <a:ext uri="{FF2B5EF4-FFF2-40B4-BE49-F238E27FC236}">
                <a16:creationId xmlns:a16="http://schemas.microsoft.com/office/drawing/2014/main" id="{727786C2-98AC-6E46-A4A9-3258131B46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354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d878b37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d878b37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995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F7F88276-FA81-423E-E88C-84F7A7D2E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d878b37ae_0_12:notes">
            <a:extLst>
              <a:ext uri="{FF2B5EF4-FFF2-40B4-BE49-F238E27FC236}">
                <a16:creationId xmlns:a16="http://schemas.microsoft.com/office/drawing/2014/main" id="{368668FC-1066-8632-9C44-4EAE7384FB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d878b37ae_0_12:notes">
            <a:extLst>
              <a:ext uri="{FF2B5EF4-FFF2-40B4-BE49-F238E27FC236}">
                <a16:creationId xmlns:a16="http://schemas.microsoft.com/office/drawing/2014/main" id="{4E1F5B93-B0A8-14F3-A9FA-F210C828DB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250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d878b37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d878b37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367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d878b37a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d878b37a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da48a830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da48a830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da48a830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da48a830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d878b37a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d878b37a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d878b37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d878b37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869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D72E6B12-6DFA-6133-C93A-F8077828C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d878b37ae_0_12:notes">
            <a:extLst>
              <a:ext uri="{FF2B5EF4-FFF2-40B4-BE49-F238E27FC236}">
                <a16:creationId xmlns:a16="http://schemas.microsoft.com/office/drawing/2014/main" id="{78CA013C-EF70-93B4-C0BC-379B52F117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d878b37ae_0_12:notes">
            <a:extLst>
              <a:ext uri="{FF2B5EF4-FFF2-40B4-BE49-F238E27FC236}">
                <a16:creationId xmlns:a16="http://schemas.microsoft.com/office/drawing/2014/main" id="{9E5C669F-AD11-56B7-91DA-48C447C97B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646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d878b37a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d878b37a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364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d878b37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d878b37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878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d878b37a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d878b37a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824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d878b37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d878b37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988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d878b37a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d878b37a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42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33EBEDED-9BEA-7DD6-9E8C-59FF6502A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d878b37ae_0_228:notes">
            <a:extLst>
              <a:ext uri="{FF2B5EF4-FFF2-40B4-BE49-F238E27FC236}">
                <a16:creationId xmlns:a16="http://schemas.microsoft.com/office/drawing/2014/main" id="{AE7940C7-9D49-B682-473F-ACA3BDE8BC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d878b37ae_0_228:notes">
            <a:extLst>
              <a:ext uri="{FF2B5EF4-FFF2-40B4-BE49-F238E27FC236}">
                <a16:creationId xmlns:a16="http://schemas.microsoft.com/office/drawing/2014/main" id="{EFD6C642-36B8-2BB5-5723-BD4A71F35C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332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00C314B2-7681-38EF-7006-0C743FFCD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d878b37ae_0_228:notes">
            <a:extLst>
              <a:ext uri="{FF2B5EF4-FFF2-40B4-BE49-F238E27FC236}">
                <a16:creationId xmlns:a16="http://schemas.microsoft.com/office/drawing/2014/main" id="{83C2F092-87C6-3C88-9C16-6F6C7A4C51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d878b37ae_0_228:notes">
            <a:extLst>
              <a:ext uri="{FF2B5EF4-FFF2-40B4-BE49-F238E27FC236}">
                <a16:creationId xmlns:a16="http://schemas.microsoft.com/office/drawing/2014/main" id="{4AF2CB38-6E96-B4F1-7D96-2440F4BEF0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704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d878b37a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d878b37a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EM PRODUTO OU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949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245A39F4-71A5-D301-61C5-5FB24B86E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d878b37ae_0_12:notes">
            <a:extLst>
              <a:ext uri="{FF2B5EF4-FFF2-40B4-BE49-F238E27FC236}">
                <a16:creationId xmlns:a16="http://schemas.microsoft.com/office/drawing/2014/main" id="{4163BE3D-C27A-F642-8823-060E3766BB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d878b37ae_0_12:notes">
            <a:extLst>
              <a:ext uri="{FF2B5EF4-FFF2-40B4-BE49-F238E27FC236}">
                <a16:creationId xmlns:a16="http://schemas.microsoft.com/office/drawing/2014/main" id="{11952B4F-759E-B649-3847-0B90CBB498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615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d878b37a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d878b37a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82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B44C7903-F9A5-A4ED-EA57-EAF184EA6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d878b37ae_0_228:notes">
            <a:extLst>
              <a:ext uri="{FF2B5EF4-FFF2-40B4-BE49-F238E27FC236}">
                <a16:creationId xmlns:a16="http://schemas.microsoft.com/office/drawing/2014/main" id="{D113680A-7836-107D-32E3-D81D4E94AA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d878b37ae_0_228:notes">
            <a:extLst>
              <a:ext uri="{FF2B5EF4-FFF2-40B4-BE49-F238E27FC236}">
                <a16:creationId xmlns:a16="http://schemas.microsoft.com/office/drawing/2014/main" id="{4A9EA057-16AB-D7F0-68B9-64EE8CE4D7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122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d878b37a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d878b37a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284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32BAE456-3177-B516-0951-F59322AE6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d878b37ae_0_12:notes">
            <a:extLst>
              <a:ext uri="{FF2B5EF4-FFF2-40B4-BE49-F238E27FC236}">
                <a16:creationId xmlns:a16="http://schemas.microsoft.com/office/drawing/2014/main" id="{9F89A9E4-2551-E6D4-AE06-B5544E30F1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d878b37ae_0_12:notes">
            <a:extLst>
              <a:ext uri="{FF2B5EF4-FFF2-40B4-BE49-F238E27FC236}">
                <a16:creationId xmlns:a16="http://schemas.microsoft.com/office/drawing/2014/main" id="{97D36A08-BB5B-6897-9796-DF4BAE57B1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832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EFE8F2BA-8997-8236-64A7-56482AC34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d878b37ae_0_12:notes">
            <a:extLst>
              <a:ext uri="{FF2B5EF4-FFF2-40B4-BE49-F238E27FC236}">
                <a16:creationId xmlns:a16="http://schemas.microsoft.com/office/drawing/2014/main" id="{5574D494-63F3-6AA4-639C-F09D9E357C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d878b37ae_0_12:notes">
            <a:extLst>
              <a:ext uri="{FF2B5EF4-FFF2-40B4-BE49-F238E27FC236}">
                <a16:creationId xmlns:a16="http://schemas.microsoft.com/office/drawing/2014/main" id="{5AF39B3C-15BC-2530-CD35-088E7DC838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55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d878b37a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d878b37a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Comentários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Previdência</a:t>
            </a:r>
            <a:r>
              <a:rPr lang="en-US" dirty="0"/>
              <a:t> </a:t>
            </a:r>
            <a:r>
              <a:rPr lang="en-US" dirty="0" err="1"/>
              <a:t>Fechada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Comentários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Seguro privado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Aprofundar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CMN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250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d878b37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d878b37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72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d878b37a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d878b37a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466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d878b37a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d878b37a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lvl="0" indent="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8495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d878b37a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d878b37a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lvl="0" indent="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None/>
            </a:pPr>
            <a:r>
              <a:rPr lang="pt-BR" sz="25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Composição</a:t>
            </a:r>
          </a:p>
          <a:p>
            <a:pPr marL="527050" lvl="1" indent="0">
              <a:spcBef>
                <a:spcPts val="640"/>
              </a:spcBef>
              <a:buClr>
                <a:srgbClr val="00567A"/>
              </a:buClr>
              <a:buSzPts val="2500"/>
              <a:buFont typeface="Arial"/>
              <a:buNone/>
            </a:pPr>
            <a:r>
              <a:rPr lang="pt-BR" sz="21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Ministro de Economia;</a:t>
            </a:r>
          </a:p>
          <a:p>
            <a:pPr marL="527050" lvl="1" indent="0">
              <a:spcBef>
                <a:spcPts val="640"/>
              </a:spcBef>
              <a:buClr>
                <a:srgbClr val="00567A"/>
              </a:buClr>
              <a:buSzPts val="2500"/>
              <a:buFont typeface="Arial"/>
              <a:buNone/>
            </a:pPr>
            <a:r>
              <a:rPr lang="pt-BR" sz="21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Presidente do BCB</a:t>
            </a:r>
          </a:p>
          <a:p>
            <a:pPr marL="527050" lvl="1" indent="0">
              <a:spcBef>
                <a:spcPts val="640"/>
              </a:spcBef>
              <a:buClr>
                <a:srgbClr val="00567A"/>
              </a:buClr>
              <a:buSzPts val="2500"/>
              <a:buFont typeface="Arial"/>
              <a:buNone/>
            </a:pPr>
            <a:r>
              <a:rPr lang="pt-BR" sz="21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Secretário Especial de Fazenda do Ministério da Economia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noProof="0" dirty="0"/>
              <a:t>Atribuições: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Política da moeda e do crédito. </a:t>
            </a:r>
            <a:br>
              <a:rPr lang="pt-BR" dirty="0"/>
            </a:br>
            <a:r>
              <a:rPr lang="pt-BR" dirty="0"/>
              <a:t>Estabilidade da moeda </a:t>
            </a:r>
            <a:br>
              <a:rPr lang="pt-BR" dirty="0"/>
            </a:br>
            <a:r>
              <a:rPr lang="pt-BR" dirty="0"/>
              <a:t>Desenvolvimento econômico e social do País.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523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d878b37a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d878b37a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9850" lvl="0" indent="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86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82466" y="394144"/>
            <a:ext cx="7779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1026509" y="1326623"/>
            <a:ext cx="5026800" cy="2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500" b="0" i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82466" y="394144"/>
            <a:ext cx="7779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3441763" y="1171670"/>
            <a:ext cx="2260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000" b="0" i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82466" y="394144"/>
            <a:ext cx="7779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4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4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2466" y="394144"/>
            <a:ext cx="7779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100" b="1" i="0" u="none" strike="noStrike" cap="none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26509" y="1326623"/>
            <a:ext cx="5026800" cy="2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1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estabilidadefinanceira/sandbo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estabilidadefinanceira/openfinanc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r.coingape.com/rally-do-mercado-de-criptomoedas-btc-bnb-sol-xrp-e-eth-disparam-no-4o-trimestre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brae.com.br/sites/PortalSebrae/ufs/am/artigos/o-que-sao-criptomoedas,341024a97b28f810VgnVCM1000001b00320aRCR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bcb.gov.br/pre/composicao/composicao.asp?frame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ctrTitle"/>
          </p:nvPr>
        </p:nvSpPr>
        <p:spPr>
          <a:xfrm>
            <a:off x="3978687" y="868679"/>
            <a:ext cx="4657075" cy="10671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00567A"/>
                </a:solidFill>
              </a:rPr>
              <a:t>Inovaç</a:t>
            </a:r>
            <a:r>
              <a:rPr lang="pt-BR" sz="2400" b="1" dirty="0"/>
              <a:t>ões Fi</a:t>
            </a:r>
            <a:r>
              <a:rPr lang="pt-BR" sz="2400" b="1" dirty="0">
                <a:solidFill>
                  <a:srgbClr val="00567A"/>
                </a:solidFill>
              </a:rPr>
              <a:t>nanceiras</a:t>
            </a:r>
            <a:endParaRPr sz="2400" b="1" dirty="0">
              <a:solidFill>
                <a:srgbClr val="00567A"/>
              </a:solidFill>
            </a:endParaRPr>
          </a:p>
        </p:txBody>
      </p:sp>
      <p:sp>
        <p:nvSpPr>
          <p:cNvPr id="9" name="Google Shape;60;p9">
            <a:extLst>
              <a:ext uri="{FF2B5EF4-FFF2-40B4-BE49-F238E27FC236}">
                <a16:creationId xmlns:a16="http://schemas.microsoft.com/office/drawing/2014/main" id="{B21099AF-5FDF-4046-A31A-44AEB3D048F7}"/>
              </a:ext>
            </a:extLst>
          </p:cNvPr>
          <p:cNvSpPr txBox="1">
            <a:spLocks/>
          </p:cNvSpPr>
          <p:nvPr/>
        </p:nvSpPr>
        <p:spPr>
          <a:xfrm rot="10800000" flipV="1">
            <a:off x="4264436" y="3298001"/>
            <a:ext cx="4657075" cy="195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000" b="0" i="0" u="none" strike="noStrike" cap="none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000" b="1" dirty="0">
                <a:solidFill>
                  <a:srgbClr val="FFFF00"/>
                </a:solidFill>
              </a:rPr>
              <a:t>Essa aula foi atualizada em setembro de 2025 .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Fonte : pesquisa de Rodolfo Farias, março 2021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Ana Paula Mussi Szabo Cherobim Outubro 2025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112879" y="1159005"/>
            <a:ext cx="4431300" cy="9897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/>
              <a:t>Forças Moldando o SFN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17335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126150" y="248658"/>
            <a:ext cx="6223200" cy="341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Quais são as forças moldando o SFN?</a:t>
            </a:r>
            <a:endParaRPr sz="25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•"/>
            </a:pPr>
            <a:r>
              <a:rPr lang="pt-BR" sz="25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Regulação; </a:t>
            </a:r>
            <a:endParaRPr sz="25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•"/>
            </a:pPr>
            <a:r>
              <a:rPr lang="pt-BR" sz="25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Expectativas do consumidor;</a:t>
            </a:r>
            <a:endParaRPr sz="25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•"/>
            </a:pPr>
            <a:r>
              <a:rPr lang="pt-BR" sz="25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Conectividade e Automação</a:t>
            </a: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•"/>
            </a:pPr>
            <a:r>
              <a:rPr lang="pt-BR" sz="25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Competição</a:t>
            </a:r>
            <a:endParaRPr sz="25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79;p12">
            <a:extLst>
              <a:ext uri="{FF2B5EF4-FFF2-40B4-BE49-F238E27FC236}">
                <a16:creationId xmlns:a16="http://schemas.microsoft.com/office/drawing/2014/main" id="{D5562272-5C94-47B8-B243-3C22F1AD0D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9350" y="440433"/>
            <a:ext cx="2813050" cy="5730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 b="1" dirty="0">
                <a:latin typeface="Arial"/>
                <a:ea typeface="Arial"/>
                <a:cs typeface="Arial"/>
                <a:sym typeface="Arial"/>
              </a:rPr>
              <a:t>SFN</a:t>
            </a:r>
            <a:endParaRPr sz="25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9EB4611-39E4-4D25-8549-4F903F18F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8E88886-D5A7-DFC7-61C7-462F6BC3C1E3}"/>
              </a:ext>
            </a:extLst>
          </p:cNvPr>
          <p:cNvSpPr txBox="1"/>
          <p:nvPr/>
        </p:nvSpPr>
        <p:spPr>
          <a:xfrm>
            <a:off x="2138808" y="4077989"/>
            <a:ext cx="424026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SANDBOX do Banco Central 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;p12">
            <a:extLst>
              <a:ext uri="{FF2B5EF4-FFF2-40B4-BE49-F238E27FC236}">
                <a16:creationId xmlns:a16="http://schemas.microsoft.com/office/drawing/2014/main" id="{D5562272-5C94-47B8-B243-3C22F1AD0D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9350" y="440433"/>
            <a:ext cx="2813050" cy="5730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 b="1" dirty="0">
                <a:latin typeface="Arial"/>
                <a:ea typeface="Arial"/>
                <a:cs typeface="Arial"/>
                <a:sym typeface="Arial"/>
              </a:rPr>
              <a:t>Regulação</a:t>
            </a:r>
            <a:endParaRPr sz="25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9EB4611-39E4-4D25-8549-4F903F18F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4BD1EA5-760B-457B-9AB9-ED896403F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35" y="326534"/>
            <a:ext cx="4419214" cy="27534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E2F4FD5-4A66-48C5-90C8-649D74BE5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430" y="2495281"/>
            <a:ext cx="4985955" cy="25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3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0C3640DF-9BDA-BF9D-2154-3923B4FA6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DF90D6D-7B43-3314-3074-FC9EF839D6D7}"/>
              </a:ext>
            </a:extLst>
          </p:cNvPr>
          <p:cNvSpPr txBox="1"/>
          <p:nvPr/>
        </p:nvSpPr>
        <p:spPr>
          <a:xfrm>
            <a:off x="4907903" y="3509860"/>
            <a:ext cx="198559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>
                <a:highlight>
                  <a:srgbClr val="FFFF00"/>
                </a:highlight>
              </a:rPr>
              <a:t>Orgãos</a:t>
            </a:r>
            <a:r>
              <a:rPr lang="pt-BR" dirty="0">
                <a:highlight>
                  <a:srgbClr val="FFFF00"/>
                </a:highlight>
              </a:rPr>
              <a:t> normativos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E357B4A-49F3-40AF-BF04-C1CD2E080154}"/>
              </a:ext>
            </a:extLst>
          </p:cNvPr>
          <p:cNvSpPr txBox="1"/>
          <p:nvPr/>
        </p:nvSpPr>
        <p:spPr>
          <a:xfrm>
            <a:off x="207403" y="326675"/>
            <a:ext cx="867155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/>
              <a:t>Atividades para conhecer a INOVAÇÂO REGULATÒRIA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8D898FF-A02F-F6F1-7C42-BCCFA0260EF4}"/>
              </a:ext>
            </a:extLst>
          </p:cNvPr>
          <p:cNvSpPr txBox="1"/>
          <p:nvPr/>
        </p:nvSpPr>
        <p:spPr>
          <a:xfrm>
            <a:off x="207403" y="1264308"/>
            <a:ext cx="8598077" cy="1692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>
                <a:hlinkClick r:id="rId3"/>
              </a:rPr>
              <a:t>https://www.bcb.gov.br/estabilidadefinanceira/sandbox</a:t>
            </a:r>
            <a:endParaRPr lang="pt-BR" sz="1800" dirty="0"/>
          </a:p>
          <a:p>
            <a:endParaRPr lang="pt-BR" sz="1800" dirty="0"/>
          </a:p>
          <a:p>
            <a:r>
              <a:rPr lang="pt-BR" sz="1800" dirty="0"/>
              <a:t>Acesse o link e explique o que são os SANDBOX regulatórios do Banco Central. </a:t>
            </a:r>
          </a:p>
          <a:p>
            <a:r>
              <a:rPr lang="pt-BR" sz="1800" dirty="0"/>
              <a:t>Cite UM exemplo de inovação financeira em análise no SANDBOX do BC</a:t>
            </a:r>
          </a:p>
          <a:p>
            <a:r>
              <a:rPr lang="pt-BR" sz="1800" dirty="0"/>
              <a:t>Qual a diferença entre </a:t>
            </a:r>
            <a:r>
              <a:rPr lang="pt-BR" sz="1800" dirty="0" err="1"/>
              <a:t>Sandbox</a:t>
            </a:r>
            <a:r>
              <a:rPr lang="pt-BR" sz="1800" dirty="0"/>
              <a:t> e LIFT - Laboratório de Inovações Financeiras? 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683D99-1FC1-C201-349B-7F386CC9C8B6}"/>
              </a:ext>
            </a:extLst>
          </p:cNvPr>
          <p:cNvSpPr txBox="1"/>
          <p:nvPr/>
        </p:nvSpPr>
        <p:spPr>
          <a:xfrm>
            <a:off x="338832" y="3450729"/>
            <a:ext cx="3237925" cy="1692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>
                <a:highlight>
                  <a:srgbClr val="FFFF00"/>
                </a:highlight>
              </a:rPr>
              <a:t>Mercado de Moedas , Credito Capitais e </a:t>
            </a:r>
            <a:r>
              <a:rPr lang="pt-BR" sz="1800" dirty="0" err="1">
                <a:highlight>
                  <a:srgbClr val="FFFF00"/>
                </a:highlight>
              </a:rPr>
              <a:t>Cãmbio</a:t>
            </a:r>
            <a:endParaRPr lang="pt-BR" sz="1800" dirty="0">
              <a:highlight>
                <a:srgbClr val="FFFF00"/>
              </a:highlight>
            </a:endParaRPr>
          </a:p>
          <a:p>
            <a:r>
              <a:rPr lang="pt-BR" sz="1800" dirty="0">
                <a:highlight>
                  <a:srgbClr val="FFFF00"/>
                </a:highlight>
              </a:rPr>
              <a:t>Seguros Privados </a:t>
            </a:r>
            <a:r>
              <a:rPr lang="pt-BR" sz="1800" dirty="0" err="1">
                <a:highlight>
                  <a:srgbClr val="FFFF00"/>
                </a:highlight>
              </a:rPr>
              <a:t>Previdencia</a:t>
            </a:r>
            <a:r>
              <a:rPr lang="pt-BR" sz="1800" dirty="0">
                <a:highlight>
                  <a:srgbClr val="FFFF00"/>
                </a:highlight>
              </a:rPr>
              <a:t> Fechada</a:t>
            </a:r>
          </a:p>
          <a:p>
            <a:r>
              <a:rPr lang="pt-BR" sz="1800" dirty="0" err="1">
                <a:highlight>
                  <a:srgbClr val="FFFF00"/>
                </a:highlight>
              </a:rPr>
              <a:t>Previdencia</a:t>
            </a:r>
            <a:r>
              <a:rPr lang="pt-BR" sz="1800" dirty="0">
                <a:highlight>
                  <a:srgbClr val="FFFF00"/>
                </a:highlight>
              </a:rPr>
              <a:t> aberta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DC4133-1369-245C-67C6-0E4A71CD7727}"/>
              </a:ext>
            </a:extLst>
          </p:cNvPr>
          <p:cNvSpPr txBox="1"/>
          <p:nvPr/>
        </p:nvSpPr>
        <p:spPr>
          <a:xfrm>
            <a:off x="5057734" y="4007663"/>
            <a:ext cx="183575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err="1">
                <a:highlight>
                  <a:srgbClr val="FFFF00"/>
                </a:highlight>
              </a:rPr>
              <a:t>Orgãos</a:t>
            </a:r>
            <a:r>
              <a:rPr lang="pt-BR" dirty="0">
                <a:highlight>
                  <a:srgbClr val="FFFF00"/>
                </a:highlight>
              </a:rPr>
              <a:t> supervisores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89CF14-21C7-24A4-E9FC-1A0B9ABAF121}"/>
              </a:ext>
            </a:extLst>
          </p:cNvPr>
          <p:cNvSpPr txBox="1"/>
          <p:nvPr/>
        </p:nvSpPr>
        <p:spPr>
          <a:xfrm>
            <a:off x="5714965" y="4509048"/>
            <a:ext cx="11785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Operadores </a:t>
            </a:r>
          </a:p>
        </p:txBody>
      </p:sp>
    </p:spTree>
    <p:extLst>
      <p:ext uri="{BB962C8B-B14F-4D97-AF65-F5344CB8AC3E}">
        <p14:creationId xmlns:p14="http://schemas.microsoft.com/office/powerpoint/2010/main" val="23640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112879" y="1159005"/>
            <a:ext cx="4431300" cy="9897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/>
              <a:t>Eixo Inovação</a:t>
            </a:r>
            <a:endParaRPr sz="3000" dirty="0"/>
          </a:p>
        </p:txBody>
      </p:sp>
      <p:sp>
        <p:nvSpPr>
          <p:cNvPr id="3" name="Google Shape;60;p9">
            <a:extLst>
              <a:ext uri="{FF2B5EF4-FFF2-40B4-BE49-F238E27FC236}">
                <a16:creationId xmlns:a16="http://schemas.microsoft.com/office/drawing/2014/main" id="{BB331A5E-19A3-48F1-9582-A31E557FFA72}"/>
              </a:ext>
            </a:extLst>
          </p:cNvPr>
          <p:cNvSpPr txBox="1">
            <a:spLocks/>
          </p:cNvSpPr>
          <p:nvPr/>
        </p:nvSpPr>
        <p:spPr>
          <a:xfrm>
            <a:off x="4010137" y="2262209"/>
            <a:ext cx="4181582" cy="222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000" b="0" i="0" u="none" strike="noStrike" cap="none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9850" lvl="0" algn="ctr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</a:pPr>
            <a:r>
              <a:rPr lang="pt-BR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Open Banking</a:t>
            </a:r>
          </a:p>
          <a:p>
            <a:pPr marL="69850" lvl="0" algn="ctr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</a:pPr>
            <a:r>
              <a:rPr lang="pt-BR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PIX</a:t>
            </a:r>
            <a:br>
              <a:rPr lang="pt-BR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28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0" lvl="0" algn="ctr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</a:pPr>
            <a:r>
              <a:rPr lang="pt-BR" sz="28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Crowdfunding</a:t>
            </a:r>
            <a:endParaRPr lang="pt-BR" sz="28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0" lvl="0" algn="ctr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</a:pPr>
            <a:r>
              <a:rPr lang="pt-BR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Mundo Cripto</a:t>
            </a:r>
          </a:p>
        </p:txBody>
      </p:sp>
    </p:spTree>
    <p:extLst>
      <p:ext uri="{BB962C8B-B14F-4D97-AF65-F5344CB8AC3E}">
        <p14:creationId xmlns:p14="http://schemas.microsoft.com/office/powerpoint/2010/main" val="286997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43D50D78-99F3-0750-59F8-69877B83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>
            <a:extLst>
              <a:ext uri="{FF2B5EF4-FFF2-40B4-BE49-F238E27FC236}">
                <a16:creationId xmlns:a16="http://schemas.microsoft.com/office/drawing/2014/main" id="{4E9B38AC-8131-E232-9E8C-6C5A9720EC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6150" y="70325"/>
            <a:ext cx="6527744" cy="5146654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Inovações em Finanças </a:t>
            </a: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Quais normas e regulamentos estão sendo estudadas pelo Banco Central? </a:t>
            </a:r>
            <a:endParaRPr lang="pt-BR" sz="25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5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EAEE6B7-283F-8185-48AF-0F145E5D164C}"/>
              </a:ext>
            </a:extLst>
          </p:cNvPr>
          <p:cNvSpPr txBox="1"/>
          <p:nvPr/>
        </p:nvSpPr>
        <p:spPr>
          <a:xfrm>
            <a:off x="280882" y="2035793"/>
            <a:ext cx="323792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DREX -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E23311-6FEE-B408-205F-274ED438AFAD}"/>
              </a:ext>
            </a:extLst>
          </p:cNvPr>
          <p:cNvSpPr txBox="1"/>
          <p:nvPr/>
        </p:nvSpPr>
        <p:spPr>
          <a:xfrm>
            <a:off x="526047" y="2824297"/>
            <a:ext cx="323792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PIX -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82A0D5-5565-9642-6AE4-90E939226383}"/>
              </a:ext>
            </a:extLst>
          </p:cNvPr>
          <p:cNvSpPr txBox="1"/>
          <p:nvPr/>
        </p:nvSpPr>
        <p:spPr>
          <a:xfrm>
            <a:off x="718203" y="3285962"/>
            <a:ext cx="323792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PIX – parcelado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0AE7AF7-827B-2511-106A-C9963E9EC8A8}"/>
              </a:ext>
            </a:extLst>
          </p:cNvPr>
          <p:cNvSpPr txBox="1"/>
          <p:nvPr/>
        </p:nvSpPr>
        <p:spPr>
          <a:xfrm>
            <a:off x="4148284" y="3285962"/>
            <a:ext cx="323792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Ameaça aos cartões de crédito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B7133C-46A5-AA38-BF32-09B9DC148D25}"/>
              </a:ext>
            </a:extLst>
          </p:cNvPr>
          <p:cNvSpPr txBox="1"/>
          <p:nvPr/>
        </p:nvSpPr>
        <p:spPr>
          <a:xfrm>
            <a:off x="1093658" y="4201316"/>
            <a:ext cx="323792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Open Banking</a:t>
            </a:r>
          </a:p>
        </p:txBody>
      </p:sp>
    </p:spTree>
    <p:extLst>
      <p:ext uri="{BB962C8B-B14F-4D97-AF65-F5344CB8AC3E}">
        <p14:creationId xmlns:p14="http://schemas.microsoft.com/office/powerpoint/2010/main" val="3148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112879" y="1159005"/>
            <a:ext cx="4431300" cy="9897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/>
              <a:t>Open Banking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228096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6349350" y="398985"/>
            <a:ext cx="2814000" cy="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Arial"/>
                <a:ea typeface="Arial"/>
                <a:cs typeface="Arial"/>
                <a:sym typeface="Arial"/>
              </a:rPr>
              <a:t>Open Banking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126150" y="70325"/>
            <a:ext cx="6223200" cy="2031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■"/>
            </a:pPr>
            <a:endParaRPr lang="pt-BR" sz="2000" b="1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■"/>
            </a:pPr>
            <a:r>
              <a:rPr lang="pt-BR" sz="18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OBJETIVO: </a:t>
            </a:r>
            <a:endParaRPr sz="1800" b="1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–"/>
            </a:pPr>
            <a:r>
              <a:rPr lang="pt-BR" sz="18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Eficiência do mercado de crédito e pagamentos.</a:t>
            </a:r>
            <a:endParaRPr sz="18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–"/>
            </a:pPr>
            <a:r>
              <a:rPr lang="pt-BR" sz="18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Ambiente de negócios mais inclusivo e competitivo.</a:t>
            </a:r>
            <a:endParaRPr sz="18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6"/>
          <p:cNvSpPr txBox="1">
            <a:spLocks noGrp="1"/>
          </p:cNvSpPr>
          <p:nvPr>
            <p:ph type="body" idx="1"/>
          </p:nvPr>
        </p:nvSpPr>
        <p:spPr>
          <a:xfrm>
            <a:off x="182988" y="2025775"/>
            <a:ext cx="8306100" cy="2438345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■"/>
            </a:pPr>
            <a:r>
              <a:rPr lang="pt-BR" sz="18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DEFINIÇÃO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■"/>
            </a:pPr>
            <a:endParaRPr lang="pt-BR" sz="2000" b="1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55600" algn="just">
              <a:spcBef>
                <a:spcPts val="0"/>
              </a:spcBef>
              <a:buClr>
                <a:srgbClr val="00567A"/>
              </a:buClr>
              <a:buSzPts val="2000"/>
              <a:buFont typeface="Arial"/>
              <a:buChar char="■"/>
            </a:pPr>
            <a:r>
              <a:rPr lang="pt-BR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Para o BCB, trata-se do </a:t>
            </a:r>
            <a:r>
              <a:rPr lang="pt-BR" sz="1600" b="1" u="sng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compartilhamento de dados</a:t>
            </a:r>
            <a:r>
              <a:rPr lang="pt-BR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, produtos e serviços pelas instituições financeiras e demais </a:t>
            </a:r>
            <a:r>
              <a:rPr lang="pt-BR" sz="1600" b="1" u="sng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instituições autorizadas</a:t>
            </a:r>
            <a:r>
              <a:rPr lang="pt-BR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b="1" u="sng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a critério de seus clientes</a:t>
            </a:r>
            <a:r>
              <a:rPr lang="pt-BR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, em se tratando de dados a eles relacionados, por meio de abertura e integração de plataformas e infraestruturas de sistemas de informação, de forma segura, ágil e conveniente</a:t>
            </a:r>
            <a:endParaRPr lang="pt-BR" sz="1600" b="1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000"/>
              <a:buNone/>
            </a:pPr>
            <a:endParaRPr lang="pt-BR" sz="2000" b="1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■"/>
            </a:pPr>
            <a:r>
              <a:rPr lang="pt-BR" sz="18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INOVAÇÃO EM PROCESSO. </a:t>
            </a:r>
          </a:p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■"/>
            </a:pPr>
            <a:endParaRPr sz="20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0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D0F26A9-1C0E-43C1-9385-3DB5D22BF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928" y="2293953"/>
            <a:ext cx="8990072" cy="77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653D377-AEC8-48B3-9BA4-03383CEE3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  <p:pic>
        <p:nvPicPr>
          <p:cNvPr id="2" name="Google Shape;154;p20">
            <a:extLst>
              <a:ext uri="{FF2B5EF4-FFF2-40B4-BE49-F238E27FC236}">
                <a16:creationId xmlns:a16="http://schemas.microsoft.com/office/drawing/2014/main" id="{A65A8205-5720-9D78-BFD9-FB46FE99EE3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926" y="1366605"/>
            <a:ext cx="8990074" cy="77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44;p19">
            <a:extLst>
              <a:ext uri="{FF2B5EF4-FFF2-40B4-BE49-F238E27FC236}">
                <a16:creationId xmlns:a16="http://schemas.microsoft.com/office/drawing/2014/main" id="{F5848BB0-404D-9F31-258A-9246933E663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3924" y="410013"/>
            <a:ext cx="8990076" cy="7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72;p22">
            <a:extLst>
              <a:ext uri="{FF2B5EF4-FFF2-40B4-BE49-F238E27FC236}">
                <a16:creationId xmlns:a16="http://schemas.microsoft.com/office/drawing/2014/main" id="{DDA579CA-2FD2-70C5-8FCC-357E1D9135E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3923" y="3339446"/>
            <a:ext cx="8990077" cy="64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2;p24">
            <a:extLst>
              <a:ext uri="{FF2B5EF4-FFF2-40B4-BE49-F238E27FC236}">
                <a16:creationId xmlns:a16="http://schemas.microsoft.com/office/drawing/2014/main" id="{CE6A5E84-2F48-3C77-D519-29D30B153891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9945" y="4186237"/>
            <a:ext cx="8990077" cy="649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693964" y="234650"/>
            <a:ext cx="8531361" cy="716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 b="1" dirty="0">
                <a:latin typeface="Arial"/>
                <a:ea typeface="Arial"/>
                <a:cs typeface="Arial"/>
                <a:sym typeface="Arial"/>
              </a:rPr>
              <a:t>Exemplo: guia Bolso, adquirido pelo PIC PAY em 2021</a:t>
            </a:r>
            <a:endParaRPr sz="25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131" y="3765800"/>
            <a:ext cx="2874525" cy="6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5425" y="1476588"/>
            <a:ext cx="5178627" cy="269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8963" y="1668100"/>
            <a:ext cx="4771550" cy="20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E85CF52-71E0-491A-AE4A-CAEBDA146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  <p:pic>
        <p:nvPicPr>
          <p:cNvPr id="1028" name="Picture 4" descr="PicPay Negócios – Apps no Google Play">
            <a:extLst>
              <a:ext uri="{FF2B5EF4-FFF2-40B4-BE49-F238E27FC236}">
                <a16:creationId xmlns:a16="http://schemas.microsoft.com/office/drawing/2014/main" id="{7904E8BF-C178-9345-3657-8CA1071EF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1066220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AE0FFE-03FA-7D64-AFEA-EAB3D42C3892}"/>
              </a:ext>
            </a:extLst>
          </p:cNvPr>
          <p:cNvSpPr txBox="1"/>
          <p:nvPr/>
        </p:nvSpPr>
        <p:spPr>
          <a:xfrm>
            <a:off x="292894" y="2932946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PIC PAY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26150" y="70325"/>
            <a:ext cx="6527744" cy="5146654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Inovações em Finanças </a:t>
            </a:r>
            <a:endParaRPr sz="2500" b="1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25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AMBIENTE FINANCEIRO</a:t>
            </a:r>
          </a:p>
          <a:p>
            <a:pPr marL="457200" lvl="0" indent="-38735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25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S.F.N</a:t>
            </a:r>
            <a:endParaRPr sz="25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25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O que está moldando o SFN?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endParaRPr lang="pt-BR" sz="25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5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C91608-7C93-EA9F-D575-79F2A85A6D4D}"/>
              </a:ext>
            </a:extLst>
          </p:cNvPr>
          <p:cNvSpPr txBox="1"/>
          <p:nvPr/>
        </p:nvSpPr>
        <p:spPr>
          <a:xfrm>
            <a:off x="3733864" y="2035793"/>
            <a:ext cx="4747527" cy="2600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0" indent="4572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Inovação em Produtos Financeiros</a:t>
            </a:r>
          </a:p>
          <a:p>
            <a:pPr marL="0" lvl="0" indent="4572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PIX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Crowdfunding</a:t>
            </a:r>
            <a:endParaRPr lang="pt-BR" sz="18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Mundo Cripto</a:t>
            </a:r>
          </a:p>
          <a:p>
            <a:pPr marL="457200" lvl="5" indent="-387350"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</a:rPr>
              <a:t>Criptomoedas emissão Privada X Emissão Pública</a:t>
            </a:r>
          </a:p>
          <a:p>
            <a:pPr marL="457200" lvl="1" indent="-387350">
              <a:buClr>
                <a:srgbClr val="00567A"/>
              </a:buClr>
              <a:buSzPts val="2500"/>
              <a:buFont typeface="Arial"/>
              <a:buChar char="■"/>
            </a:pPr>
            <a:endParaRPr lang="pt-BR" sz="18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62BFAD-81B5-D9C0-EA87-44FBA45C5403}"/>
              </a:ext>
            </a:extLst>
          </p:cNvPr>
          <p:cNvSpPr txBox="1"/>
          <p:nvPr/>
        </p:nvSpPr>
        <p:spPr>
          <a:xfrm>
            <a:off x="280882" y="2035793"/>
            <a:ext cx="3237925" cy="2046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9850" lvl="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</a:pPr>
            <a:r>
              <a:rPr lang="pt-BR" sz="18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Inovações em Processos Financeiros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pt-BR" sz="18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87350"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</a:rPr>
              <a:t>Open Banking</a:t>
            </a:r>
          </a:p>
          <a:p>
            <a:pPr marL="457200" indent="-387350"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</a:rPr>
              <a:t>Aplicativos e Fintechs</a:t>
            </a:r>
          </a:p>
          <a:p>
            <a:pPr marL="457200" indent="-387350"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</a:rPr>
              <a:t>Internet Banking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112879" y="1159005"/>
            <a:ext cx="4431300" cy="9897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/>
              <a:t>PIX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509843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90E52CE7-7494-5C82-7936-F122ECF4B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B213801-5988-356F-369C-22DEA4AC5D91}"/>
              </a:ext>
            </a:extLst>
          </p:cNvPr>
          <p:cNvSpPr txBox="1"/>
          <p:nvPr/>
        </p:nvSpPr>
        <p:spPr>
          <a:xfrm>
            <a:off x="207403" y="326675"/>
            <a:ext cx="867155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/>
              <a:t>Atividades para conhecer a INOVAÇÂO DE PROCESSO – Open </a:t>
            </a:r>
            <a:r>
              <a:rPr lang="pt-BR" sz="1800" dirty="0" err="1"/>
              <a:t>Finance</a:t>
            </a:r>
            <a:endParaRPr lang="pt-BR" sz="1800" dirty="0"/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D3071CA-07A4-24FA-3C50-22A08C50EC7D}"/>
              </a:ext>
            </a:extLst>
          </p:cNvPr>
          <p:cNvSpPr txBox="1"/>
          <p:nvPr/>
        </p:nvSpPr>
        <p:spPr>
          <a:xfrm>
            <a:off x="207403" y="1264308"/>
            <a:ext cx="8598077" cy="2185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u="sng" dirty="0">
                <a:hlinkClick r:id="rId3"/>
              </a:rPr>
              <a:t>https://www.bcb.gov.br/estabilidadefinanceira/openfinance</a:t>
            </a:r>
            <a:endParaRPr lang="pt-BR" dirty="0"/>
          </a:p>
          <a:p>
            <a:endParaRPr lang="pt-BR" sz="1800" dirty="0"/>
          </a:p>
          <a:p>
            <a:pPr lvl="0"/>
            <a:r>
              <a:rPr lang="pt-BR" sz="1800" dirty="0"/>
              <a:t>Acesse o link e explique o que é o Open </a:t>
            </a:r>
            <a:r>
              <a:rPr lang="pt-BR" sz="1800" i="1" dirty="0" err="1"/>
              <a:t>Finance</a:t>
            </a:r>
            <a:r>
              <a:rPr lang="pt-BR" sz="1800" dirty="0"/>
              <a:t>. </a:t>
            </a:r>
          </a:p>
          <a:p>
            <a:pPr lvl="0"/>
            <a:r>
              <a:rPr lang="pt-BR" sz="1800" dirty="0"/>
              <a:t>Cite as quatro principais características / serviços do Open </a:t>
            </a:r>
            <a:r>
              <a:rPr lang="pt-BR" sz="1800" i="1" dirty="0" err="1"/>
              <a:t>Finance</a:t>
            </a:r>
            <a:endParaRPr lang="pt-BR" sz="1800" dirty="0"/>
          </a:p>
          <a:p>
            <a:pPr lvl="0"/>
            <a:r>
              <a:rPr lang="pt-BR" sz="1800" i="1" dirty="0" err="1"/>
              <a:t>Realcione</a:t>
            </a:r>
            <a:r>
              <a:rPr lang="pt-BR" sz="1800" i="1" dirty="0"/>
              <a:t> as vantagens de aderir ao Open </a:t>
            </a:r>
            <a:r>
              <a:rPr lang="pt-BR" sz="1800" i="1" dirty="0" err="1"/>
              <a:t>Finance</a:t>
            </a:r>
            <a:r>
              <a:rPr lang="pt-BR" sz="1800" i="1" dirty="0"/>
              <a:t>.</a:t>
            </a:r>
            <a:endParaRPr lang="pt-BR" sz="1800" dirty="0"/>
          </a:p>
          <a:p>
            <a:pPr lvl="0"/>
            <a:r>
              <a:rPr lang="pt-BR" sz="1800" dirty="0"/>
              <a:t>O Texto do BC não menciona, mas você consegue identificar desvantagens para as pessoas e empresas, ao aderir ao Open </a:t>
            </a:r>
            <a:r>
              <a:rPr lang="pt-BR" sz="1800" i="1" dirty="0" err="1"/>
              <a:t>Finance</a:t>
            </a:r>
            <a:r>
              <a:rPr lang="pt-BR" sz="1800" dirty="0"/>
              <a:t>? Quais?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87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6349350" y="398985"/>
            <a:ext cx="2814000" cy="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Arial"/>
                <a:ea typeface="Arial"/>
                <a:cs typeface="Arial"/>
                <a:sym typeface="Arial"/>
              </a:rPr>
              <a:t>PIX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126150" y="70325"/>
            <a:ext cx="6223200" cy="2031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■"/>
            </a:pPr>
            <a:endParaRPr lang="pt-BR" sz="2000" b="1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■"/>
            </a:pPr>
            <a:r>
              <a:rPr lang="en-US" sz="20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CRIAÇÃO</a:t>
            </a:r>
          </a:p>
          <a:p>
            <a:pPr lvl="1" indent="-355600" algn="just">
              <a:spcBef>
                <a:spcPts val="640"/>
              </a:spcBef>
              <a:buClr>
                <a:srgbClr val="00567A"/>
              </a:buClr>
              <a:buSzPts val="2000"/>
              <a:buFont typeface="Arial"/>
              <a:buChar char="■"/>
            </a:pP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É um Sistema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criado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BCB que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permite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participantes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do mercado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realizar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transferências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eletrônicas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de modo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instantâneo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, com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infraestrutura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nova e, por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isso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barata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■"/>
            </a:pPr>
            <a:endParaRPr lang="en-US" sz="2000" b="1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–"/>
            </a:pP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Arranjo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Pagamento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do BCB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–"/>
            </a:pP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≠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Arranjo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Pagamento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Bandeirado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(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tem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custos da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Instituição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Financeira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6"/>
          <p:cNvSpPr txBox="1">
            <a:spLocks noGrp="1"/>
          </p:cNvSpPr>
          <p:nvPr>
            <p:ph type="body" idx="1"/>
          </p:nvPr>
        </p:nvSpPr>
        <p:spPr>
          <a:xfrm>
            <a:off x="126150" y="3192507"/>
            <a:ext cx="8306100" cy="2031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■"/>
            </a:pPr>
            <a:r>
              <a:rPr lang="pt-BR" sz="20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TRANSFERÊNCIA INSTANTÂNEA</a:t>
            </a:r>
          </a:p>
          <a:p>
            <a:pPr marL="101600" lvl="0" indent="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000"/>
              <a:buNone/>
            </a:pPr>
            <a:endParaRPr lang="pt-BR" sz="2000" b="1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■"/>
            </a:pPr>
            <a:r>
              <a:rPr lang="pt-BR" sz="20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INOVAÇÃO EM PRODUTO e PROCESSO</a:t>
            </a:r>
          </a:p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■"/>
            </a:pPr>
            <a:endParaRPr sz="20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0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D0F26A9-1C0E-43C1-9385-3DB5D22BF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66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112879" y="1159005"/>
            <a:ext cx="4431300" cy="9897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/>
              <a:t>CROWDFUNDING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717911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6349350" y="398985"/>
            <a:ext cx="2814000" cy="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Arial"/>
                <a:ea typeface="Arial"/>
                <a:cs typeface="Arial"/>
                <a:sym typeface="Arial"/>
              </a:rPr>
              <a:t>CROWDFUNDING</a:t>
            </a:r>
          </a:p>
        </p:txBody>
      </p:sp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126150" y="-22142"/>
            <a:ext cx="6223200" cy="4470104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■"/>
            </a:pPr>
            <a:endParaRPr lang="pt-BR" sz="2000" b="1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■"/>
            </a:pPr>
            <a:r>
              <a:rPr lang="en-US" sz="16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CRIAÇÃO</a:t>
            </a:r>
          </a:p>
          <a:p>
            <a:pPr lvl="1" indent="-355600" algn="just">
              <a:spcBef>
                <a:spcPts val="640"/>
              </a:spcBef>
              <a:buClr>
                <a:srgbClr val="00567A"/>
              </a:buClr>
              <a:buSzPts val="2000"/>
              <a:buFont typeface="Arial"/>
              <a:buChar char="■"/>
            </a:pP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É a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utilização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multidão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processos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financiamento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coletivo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permitindo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agentes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superavitários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possam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disponibilizar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capital para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agentes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deficitários</a:t>
            </a:r>
            <a:r>
              <a:rPr lang="en-US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558800" lvl="1" indent="0" algn="just">
              <a:spcBef>
                <a:spcPts val="640"/>
              </a:spcBef>
              <a:buClr>
                <a:srgbClr val="00567A"/>
              </a:buClr>
              <a:buSzPts val="2000"/>
              <a:buNone/>
            </a:pPr>
            <a:endParaRPr lang="en-US" sz="16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55600" algn="just">
              <a:spcBef>
                <a:spcPts val="640"/>
              </a:spcBef>
              <a:buClr>
                <a:srgbClr val="00567A"/>
              </a:buClr>
              <a:buSzPts val="2000"/>
              <a:buFont typeface="Arial"/>
              <a:buChar char="■"/>
            </a:pPr>
            <a:r>
              <a:rPr lang="en-US" sz="1600" b="1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Doação</a:t>
            </a:r>
            <a:r>
              <a:rPr lang="en-US" sz="16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6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Financiamento</a:t>
            </a:r>
            <a:r>
              <a:rPr lang="en-US" sz="16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558800" lvl="1" indent="0" algn="just">
              <a:spcBef>
                <a:spcPts val="640"/>
              </a:spcBef>
              <a:buClr>
                <a:srgbClr val="00567A"/>
              </a:buClr>
              <a:buSzPts val="2000"/>
              <a:buNone/>
            </a:pPr>
            <a:endParaRPr lang="en-US" sz="16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55600">
              <a:spcBef>
                <a:spcPts val="640"/>
              </a:spcBef>
              <a:buClr>
                <a:srgbClr val="00567A"/>
              </a:buClr>
              <a:buSzPts val="2000"/>
              <a:buFont typeface="Arial"/>
              <a:buChar char="■"/>
            </a:pPr>
            <a:r>
              <a:rPr lang="en-US" sz="1600" b="1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Formatos</a:t>
            </a:r>
            <a:r>
              <a:rPr lang="en-US" sz="16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Regulatórios</a:t>
            </a:r>
            <a:r>
              <a:rPr lang="en-US" sz="16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–"/>
            </a:pPr>
            <a:r>
              <a:rPr lang="en-US" sz="18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Sociedade</a:t>
            </a:r>
            <a:r>
              <a:rPr lang="en-US" sz="18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Empréstimo</a:t>
            </a:r>
            <a:r>
              <a:rPr lang="en-US" sz="18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US" sz="18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Pessoas</a:t>
            </a:r>
            <a:endParaRPr lang="en-US" sz="18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lvl="1" indent="0">
              <a:spcBef>
                <a:spcPts val="0"/>
              </a:spcBef>
              <a:buClr>
                <a:srgbClr val="00567A"/>
              </a:buClr>
              <a:buSzPts val="2000"/>
              <a:buNone/>
            </a:pPr>
            <a:r>
              <a:rPr lang="pt-BR" sz="18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	≠</a:t>
            </a:r>
            <a:endParaRPr lang="en-US" sz="18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55600">
              <a:spcBef>
                <a:spcPts val="0"/>
              </a:spcBef>
              <a:buClr>
                <a:srgbClr val="00567A"/>
              </a:buClr>
              <a:buSzPts val="2000"/>
              <a:buFont typeface="Arial"/>
              <a:buChar char="–"/>
            </a:pPr>
            <a:r>
              <a:rPr lang="en-US" sz="18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Sociedade</a:t>
            </a:r>
            <a:r>
              <a:rPr lang="en-US" sz="18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Crédito</a:t>
            </a:r>
            <a:r>
              <a:rPr lang="en-US" sz="18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Direto</a:t>
            </a:r>
            <a:endParaRPr lang="en-US" sz="18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lvl="1" indent="0">
              <a:spcBef>
                <a:spcPts val="0"/>
              </a:spcBef>
              <a:buClr>
                <a:srgbClr val="00567A"/>
              </a:buClr>
              <a:buSzPts val="2000"/>
              <a:buNone/>
            </a:pPr>
            <a:endParaRPr lang="en-US" sz="2000" b="1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lvl="1" indent="0">
              <a:spcBef>
                <a:spcPts val="0"/>
              </a:spcBef>
              <a:buClr>
                <a:srgbClr val="00567A"/>
              </a:buClr>
              <a:buSzPts val="2000"/>
              <a:buNone/>
            </a:pPr>
            <a:r>
              <a:rPr lang="pt-BR" sz="16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INOVAÇÃO EM PROCESSO</a:t>
            </a:r>
          </a:p>
          <a:p>
            <a:pPr lvl="1" indent="-355600">
              <a:spcBef>
                <a:spcPts val="0"/>
              </a:spcBef>
              <a:buClr>
                <a:srgbClr val="00567A"/>
              </a:buClr>
              <a:buSzPts val="2000"/>
              <a:buFont typeface="Arial"/>
              <a:buChar char="–"/>
            </a:pPr>
            <a:endParaRPr lang="en-US" sz="16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–"/>
            </a:pPr>
            <a:endParaRPr sz="20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D0F26A9-1C0E-43C1-9385-3DB5D22BF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0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112879" y="1159005"/>
            <a:ext cx="4431300" cy="9897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/>
              <a:t>AMBIENTE CRIPTO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335471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6349350" y="398985"/>
            <a:ext cx="2814000" cy="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Arial"/>
                <a:ea typeface="Arial"/>
                <a:cs typeface="Arial"/>
                <a:sym typeface="Arial"/>
              </a:rPr>
              <a:t>CRIPTO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D0F26A9-1C0E-43C1-9385-3DB5D22BF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3ECFBF-7C26-90BC-F1F8-6AF7A5C49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14" y="435553"/>
            <a:ext cx="5715000" cy="2250000"/>
          </a:xfrm>
          <a:noFill/>
          <a:ln w="28575">
            <a:solidFill>
              <a:srgbClr val="00567A"/>
            </a:solidFill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Quais Criptomoedas você conhece? </a:t>
            </a:r>
          </a:p>
          <a:p>
            <a:pPr marL="101600" indent="0">
              <a:buClr>
                <a:srgbClr val="00567A"/>
              </a:buClr>
              <a:buSzPts val="2000"/>
              <a:buNone/>
            </a:pPr>
            <a:endParaRPr lang="pt-BR" sz="2000" b="1" dirty="0">
              <a:solidFill>
                <a:srgbClr val="00567A"/>
              </a:solidFill>
              <a:latin typeface="Arial"/>
              <a:cs typeface="Arial"/>
            </a:endParaRPr>
          </a:p>
          <a:p>
            <a:pPr marL="101600" indent="0">
              <a:buClr>
                <a:srgbClr val="00567A"/>
              </a:buClr>
              <a:buSzPts val="2000"/>
              <a:buNone/>
            </a:pPr>
            <a:endParaRPr lang="pt-BR" sz="2000" b="1" dirty="0">
              <a:solidFill>
                <a:srgbClr val="00567A"/>
              </a:solidFill>
              <a:latin typeface="Arial"/>
              <a:cs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4D7568-2342-7495-9AE5-4CB2D25FD267}"/>
              </a:ext>
            </a:extLst>
          </p:cNvPr>
          <p:cNvSpPr txBox="1"/>
          <p:nvPr/>
        </p:nvSpPr>
        <p:spPr>
          <a:xfrm>
            <a:off x="365535" y="2977171"/>
            <a:ext cx="7870372" cy="707886"/>
          </a:xfrm>
          <a:prstGeom prst="rect">
            <a:avLst/>
          </a:prstGeom>
          <a:noFill/>
          <a:ln w="28575">
            <a:solidFill>
              <a:srgbClr val="00567A"/>
            </a:solidFill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1600" indent="0">
              <a:spcBef>
                <a:spcPts val="640"/>
              </a:spcBef>
              <a:buClr>
                <a:srgbClr val="00567A"/>
              </a:buClr>
              <a:buSzPts val="2000"/>
              <a:buFont typeface="Times New Roman"/>
              <a:buNone/>
              <a:defRPr sz="2000" b="1">
                <a:solidFill>
                  <a:srgbClr val="00567A"/>
                </a:solidFill>
                <a:ea typeface="Times New Roman"/>
                <a:sym typeface="Times New Roman"/>
              </a:defRPr>
            </a:lvl1pPr>
            <a:lvl2pPr marL="914400" indent="-406400">
              <a:spcBef>
                <a:spcPts val="560"/>
              </a:spcBef>
              <a:buClr>
                <a:schemeClr val="dk1"/>
              </a:buClr>
              <a:buSzPts val="2800"/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indent="-381000"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pt-BR" b="0" dirty="0"/>
              <a:t>https://br.coingape.com/rally-do-mercado-de-criptomoedas-btc-bnb-sol-xrp-e-eth-disparam-no-4o-trimestre/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6E45E10-3157-5713-BFA0-36A4B3977672}"/>
              </a:ext>
            </a:extLst>
          </p:cNvPr>
          <p:cNvSpPr txBox="1"/>
          <p:nvPr/>
        </p:nvSpPr>
        <p:spPr>
          <a:xfrm>
            <a:off x="444952" y="3820061"/>
            <a:ext cx="8005083" cy="1323439"/>
          </a:xfrm>
          <a:prstGeom prst="rect">
            <a:avLst/>
          </a:prstGeom>
          <a:noFill/>
          <a:ln w="28575">
            <a:solidFill>
              <a:srgbClr val="00567A"/>
            </a:solidFill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01600" indent="0">
              <a:spcBef>
                <a:spcPts val="640"/>
              </a:spcBef>
              <a:buClr>
                <a:srgbClr val="00567A"/>
              </a:buClr>
              <a:buSzPts val="2000"/>
              <a:buFont typeface="Times New Roman"/>
              <a:buNone/>
              <a:defRPr sz="2000">
                <a:solidFill>
                  <a:srgbClr val="00567A"/>
                </a:solidFill>
                <a:ea typeface="Times New Roman"/>
              </a:defRPr>
            </a:lvl1pPr>
            <a:lvl2pPr marL="914400" indent="-406400">
              <a:spcBef>
                <a:spcPts val="560"/>
              </a:spcBef>
              <a:buClr>
                <a:schemeClr val="dk1"/>
              </a:buClr>
              <a:buSzPts val="2800"/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defRPr>
            </a:lvl2pPr>
            <a:lvl3pPr marL="1371600" indent="-381000"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defRPr>
            </a:lvl3pPr>
            <a:lvl4pPr marL="18288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defRPr>
            </a:lvl4pPr>
            <a:lvl5pPr marL="22860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defRPr>
            </a:lvl5pPr>
            <a:lvl6pPr marL="27432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defRPr>
            </a:lvl6pPr>
            <a:lvl7pPr marL="32004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defRPr>
            </a:lvl7pPr>
            <a:lvl8pPr marL="36576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defRPr>
            </a:lvl8pPr>
            <a:lvl9pPr marL="41148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defRPr>
            </a:lvl9pPr>
          </a:lstStyle>
          <a:p>
            <a:r>
              <a:rPr lang="pt-BR" dirty="0"/>
              <a:t>https://sebrae.com.br/sites/PortalSebrae/ufs/am/artigos/o-que-sao-criptomoedas,341024a97b28f810VgnVCM1000001b00320aRCRD</a:t>
            </a:r>
          </a:p>
        </p:txBody>
      </p:sp>
    </p:spTree>
    <p:extLst>
      <p:ext uri="{BB962C8B-B14F-4D97-AF65-F5344CB8AC3E}">
        <p14:creationId xmlns:p14="http://schemas.microsoft.com/office/powerpoint/2010/main" val="2680380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142FD4C0-2388-2423-1768-2FD49DF46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>
            <a:extLst>
              <a:ext uri="{FF2B5EF4-FFF2-40B4-BE49-F238E27FC236}">
                <a16:creationId xmlns:a16="http://schemas.microsoft.com/office/drawing/2014/main" id="{F5DBC749-DDB4-2F35-80B6-673A7A6916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9350" y="398985"/>
            <a:ext cx="2814000" cy="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Arial"/>
                <a:ea typeface="Arial"/>
                <a:cs typeface="Arial"/>
                <a:sym typeface="Arial"/>
              </a:rPr>
              <a:t>CRIPTO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A48C437-6EE8-0DA3-F26C-436681A2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917D68-2B3F-105E-5E3A-A3BD6D035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457" y="1256984"/>
            <a:ext cx="5715000" cy="3037429"/>
          </a:xfrm>
          <a:noFill/>
          <a:ln w="28575">
            <a:solidFill>
              <a:srgbClr val="00567A"/>
            </a:solidFill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Quais Criptomoedas você conhece? </a:t>
            </a:r>
          </a:p>
          <a:p>
            <a:pPr marL="101600" indent="0">
              <a:buClr>
                <a:srgbClr val="00567A"/>
              </a:buClr>
              <a:buSzPts val="2000"/>
              <a:buNone/>
            </a:pPr>
            <a:endParaRPr lang="pt-BR" sz="2000" b="1" dirty="0">
              <a:solidFill>
                <a:srgbClr val="00567A"/>
              </a:solidFill>
              <a:latin typeface="Arial"/>
              <a:cs typeface="Arial"/>
            </a:endParaRPr>
          </a:p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Bitcoin Ethereum</a:t>
            </a:r>
          </a:p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Solano</a:t>
            </a:r>
          </a:p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XRP</a:t>
            </a:r>
          </a:p>
          <a:p>
            <a:pPr marL="101600" indent="0">
              <a:buClr>
                <a:srgbClr val="00567A"/>
              </a:buClr>
              <a:buSzPts val="2000"/>
              <a:buNone/>
            </a:pPr>
            <a:endParaRPr lang="pt-BR" sz="2000" b="1" dirty="0">
              <a:solidFill>
                <a:srgbClr val="00567A"/>
              </a:solidFill>
              <a:latin typeface="Arial"/>
              <a:cs typeface="Arial"/>
            </a:endParaRPr>
          </a:p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DREX</a:t>
            </a:r>
          </a:p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CBLC</a:t>
            </a:r>
          </a:p>
        </p:txBody>
      </p:sp>
    </p:spTree>
    <p:extLst>
      <p:ext uri="{BB962C8B-B14F-4D97-AF65-F5344CB8AC3E}">
        <p14:creationId xmlns:p14="http://schemas.microsoft.com/office/powerpoint/2010/main" val="4256189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>
          <a:extLst>
            <a:ext uri="{FF2B5EF4-FFF2-40B4-BE49-F238E27FC236}">
              <a16:creationId xmlns:a16="http://schemas.microsoft.com/office/drawing/2014/main" id="{6348D078-B624-3765-E743-F64CAF2B2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>
            <a:extLst>
              <a:ext uri="{FF2B5EF4-FFF2-40B4-BE49-F238E27FC236}">
                <a16:creationId xmlns:a16="http://schemas.microsoft.com/office/drawing/2014/main" id="{02B11195-3F6A-C630-1E87-45B0161689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9350" y="398985"/>
            <a:ext cx="2814000" cy="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Arial"/>
                <a:ea typeface="Arial"/>
                <a:cs typeface="Arial"/>
                <a:sym typeface="Arial"/>
              </a:rPr>
              <a:t>CRIPTO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E267C5E-DAD1-5A89-A14F-E161BD3FE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1ECF52-1DCD-61E9-995D-371AF1EEA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058" y="275972"/>
            <a:ext cx="6161292" cy="2250000"/>
          </a:xfrm>
          <a:noFill/>
          <a:ln w="28575">
            <a:solidFill>
              <a:srgbClr val="00567A"/>
            </a:solidFill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Moedas Digitais</a:t>
            </a:r>
          </a:p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	Criptomoedas – MD emitidas com criptografia</a:t>
            </a:r>
          </a:p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	Moedas digitais “fechadas”</a:t>
            </a:r>
          </a:p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	Moedas digitais “abertas”</a:t>
            </a:r>
          </a:p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	Moedas digitais emitidas por governos.</a:t>
            </a:r>
          </a:p>
        </p:txBody>
      </p:sp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B4D614C5-E0D5-110E-B6B8-E4C605A178B3}"/>
              </a:ext>
            </a:extLst>
          </p:cNvPr>
          <p:cNvSpPr txBox="1">
            <a:spLocks/>
          </p:cNvSpPr>
          <p:nvPr/>
        </p:nvSpPr>
        <p:spPr>
          <a:xfrm>
            <a:off x="617764" y="2761515"/>
            <a:ext cx="7568293" cy="2250000"/>
          </a:xfrm>
          <a:prstGeom prst="rect">
            <a:avLst/>
          </a:prstGeom>
          <a:noFill/>
          <a:ln w="28575">
            <a:solidFill>
              <a:srgbClr val="00567A"/>
            </a:solidFill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101600" indent="0">
              <a:buClr>
                <a:srgbClr val="00567A"/>
              </a:buClr>
              <a:buSzPts val="2000"/>
              <a:buFont typeface="Times New Roman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Tecnologia associada à emissão de Moedas Digitais</a:t>
            </a:r>
          </a:p>
          <a:p>
            <a:pPr marL="101600" indent="0">
              <a:buClr>
                <a:srgbClr val="00567A"/>
              </a:buClr>
              <a:buSzPts val="2000"/>
              <a:buFont typeface="Times New Roman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	Criptografia</a:t>
            </a:r>
          </a:p>
          <a:p>
            <a:pPr marL="101600" indent="0">
              <a:buClr>
                <a:srgbClr val="00567A"/>
              </a:buClr>
              <a:buSzPts val="2000"/>
              <a:buFont typeface="Times New Roman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	DLT  - </a:t>
            </a:r>
          </a:p>
          <a:p>
            <a:pPr marL="101600" indent="0">
              <a:buClr>
                <a:srgbClr val="00567A"/>
              </a:buClr>
              <a:buSzPts val="2000"/>
              <a:buFont typeface="Times New Roman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	Blockchain</a:t>
            </a:r>
          </a:p>
          <a:p>
            <a:pPr marL="101600" indent="0">
              <a:buClr>
                <a:srgbClr val="00567A"/>
              </a:buClr>
              <a:buSzPts val="2000"/>
              <a:buFont typeface="Times New Roman"/>
              <a:buNone/>
            </a:pPr>
            <a:endParaRPr lang="pt-BR" sz="2000" b="1" dirty="0">
              <a:solidFill>
                <a:srgbClr val="00567A"/>
              </a:solidFill>
              <a:latin typeface="Arial"/>
              <a:cs typeface="Arial"/>
            </a:endParaRPr>
          </a:p>
          <a:p>
            <a:pPr marL="101600" indent="0">
              <a:buClr>
                <a:srgbClr val="00567A"/>
              </a:buClr>
              <a:buSzPts val="2000"/>
              <a:buFont typeface="Times New Roman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Emissão de Tokens </a:t>
            </a:r>
          </a:p>
          <a:p>
            <a:pPr marL="101600" indent="0">
              <a:buClr>
                <a:srgbClr val="00567A"/>
              </a:buClr>
              <a:buSzPts val="2000"/>
              <a:buFont typeface="Times New Roman"/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791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6349350" y="398985"/>
            <a:ext cx="2814000" cy="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Arial"/>
                <a:ea typeface="Arial"/>
                <a:cs typeface="Arial"/>
                <a:sym typeface="Arial"/>
              </a:rPr>
              <a:t>CRIPTO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126150" y="231169"/>
            <a:ext cx="6223200" cy="2005845"/>
          </a:xfrm>
          <a:prstGeom prst="rect">
            <a:avLst/>
          </a:prstGeom>
          <a:noFill/>
          <a:ln w="28575">
            <a:solidFill>
              <a:srgbClr val="00567A"/>
            </a:solidFill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101600" indent="0">
              <a:buClr>
                <a:srgbClr val="00567A"/>
              </a:buClr>
              <a:buSzPts val="2000"/>
              <a:buNone/>
            </a:pPr>
            <a:endParaRPr lang="en-US" sz="2000" b="1" dirty="0">
              <a:solidFill>
                <a:srgbClr val="00567A"/>
              </a:solidFill>
              <a:latin typeface="Arial"/>
              <a:cs typeface="Arial"/>
              <a:sym typeface="Arial"/>
            </a:endParaRPr>
          </a:p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en-US" sz="2000" b="1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BITCOIN</a:t>
            </a:r>
          </a:p>
          <a:p>
            <a:pPr lvl="1">
              <a:spcBef>
                <a:spcPts val="640"/>
              </a:spcBef>
              <a:buClr>
                <a:srgbClr val="00567A"/>
              </a:buClr>
              <a:buSzPts val="2000"/>
            </a:pP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Trata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-se de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criptomoeda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que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utiliza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a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tecnologia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blockchain para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registro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das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operações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.</a:t>
            </a:r>
            <a:endParaRPr lang="pt-BR" sz="2000" dirty="0">
              <a:solidFill>
                <a:srgbClr val="00567A"/>
              </a:solidFill>
              <a:latin typeface="Arial"/>
              <a:cs typeface="Arial"/>
              <a:sym typeface="Arial"/>
            </a:endParaRPr>
          </a:p>
          <a:p>
            <a:pPr marL="101600" indent="0">
              <a:buClr>
                <a:srgbClr val="00567A"/>
              </a:buClr>
              <a:buSzPts val="2000"/>
              <a:buNone/>
            </a:pPr>
            <a:endParaRPr lang="en-US" sz="2000" b="1" dirty="0">
              <a:solidFill>
                <a:srgbClr val="00567A"/>
              </a:solidFill>
              <a:latin typeface="Arial"/>
              <a:cs typeface="Arial"/>
              <a:sym typeface="Arial"/>
            </a:endParaRPr>
          </a:p>
          <a:p>
            <a:pPr marL="101600" indent="0">
              <a:buClr>
                <a:srgbClr val="00567A"/>
              </a:buClr>
              <a:buSzPts val="2000"/>
              <a:buFont typeface="Times New Roman"/>
              <a:buNone/>
            </a:pPr>
            <a:r>
              <a:rPr lang="en-US" sz="2000" b="1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ICO (Initial Coin Offering)</a:t>
            </a:r>
          </a:p>
          <a:p>
            <a:pPr lvl="1">
              <a:spcBef>
                <a:spcPts val="640"/>
              </a:spcBef>
              <a:buClr>
                <a:srgbClr val="00567A"/>
              </a:buClr>
              <a:buSzPts val="2000"/>
            </a:pP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Trata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-se de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operação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financeira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similar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ao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IPO, Initial Public Offering, que é a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oferta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primária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ações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em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bolsa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valores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Contudo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conduzida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como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ICO,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dispensa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os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567A"/>
                </a:solidFill>
                <a:latin typeface="Arial"/>
                <a:cs typeface="Arial"/>
                <a:sym typeface="Arial"/>
              </a:rPr>
              <a:t>intermediários</a:t>
            </a:r>
            <a:r>
              <a:rPr lang="en-US" sz="20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D0F26A9-1C0E-43C1-9385-3DB5D22BF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0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0F086D14-15E3-F34C-7D3F-6A4F1D632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0310921-48A7-0D2B-8E91-86BB22BBAB44}"/>
              </a:ext>
            </a:extLst>
          </p:cNvPr>
          <p:cNvSpPr txBox="1"/>
          <p:nvPr/>
        </p:nvSpPr>
        <p:spPr>
          <a:xfrm>
            <a:off x="4907903" y="3509860"/>
            <a:ext cx="198559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>
                <a:highlight>
                  <a:srgbClr val="FFFF00"/>
                </a:highlight>
              </a:rPr>
              <a:t>Orgãos</a:t>
            </a:r>
            <a:r>
              <a:rPr lang="pt-BR" dirty="0">
                <a:highlight>
                  <a:srgbClr val="FFFF00"/>
                </a:highlight>
              </a:rPr>
              <a:t> normativos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D55184-E840-1BE6-D4C1-83F262DED1F4}"/>
              </a:ext>
            </a:extLst>
          </p:cNvPr>
          <p:cNvSpPr txBox="1"/>
          <p:nvPr/>
        </p:nvSpPr>
        <p:spPr>
          <a:xfrm>
            <a:off x="207403" y="326675"/>
            <a:ext cx="8671554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/>
              <a:t>Atividades para conhecer o Sistema Financeiro Nacional:</a:t>
            </a:r>
          </a:p>
          <a:p>
            <a:endParaRPr lang="pt-BR" sz="1800" dirty="0"/>
          </a:p>
          <a:p>
            <a:r>
              <a:rPr lang="pt-BR" b="1" dirty="0"/>
              <a:t>CHEROBIM, Ana Paula Mussi Szabo. Economia e política monetária. Curitiba IESDE 2024. ISBN 978-65-5821-269-0. Segundo capítulo – Intermediação Financeira. </a:t>
            </a:r>
          </a:p>
          <a:p>
            <a:endParaRPr lang="pt-BR" b="1" dirty="0"/>
          </a:p>
          <a:p>
            <a:r>
              <a:rPr lang="pt-BR" b="1" dirty="0"/>
              <a:t>2.2 Sistemas Financeiros 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E09A8AF-E2D4-00CF-C726-1E5B05B483D7}"/>
              </a:ext>
            </a:extLst>
          </p:cNvPr>
          <p:cNvSpPr txBox="1"/>
          <p:nvPr/>
        </p:nvSpPr>
        <p:spPr>
          <a:xfrm>
            <a:off x="280880" y="2623495"/>
            <a:ext cx="859807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/>
              <a:t>Sistema Financeiro Nacional 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96EC6C-B336-C2B7-5DDD-461707E14EC4}"/>
              </a:ext>
            </a:extLst>
          </p:cNvPr>
          <p:cNvSpPr txBox="1"/>
          <p:nvPr/>
        </p:nvSpPr>
        <p:spPr>
          <a:xfrm>
            <a:off x="338832" y="3450729"/>
            <a:ext cx="3237925" cy="1692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>
                <a:highlight>
                  <a:srgbClr val="FFFF00"/>
                </a:highlight>
              </a:rPr>
              <a:t>Mercado de Moedas , Credito Capitais e </a:t>
            </a:r>
            <a:r>
              <a:rPr lang="pt-BR" sz="1800" dirty="0" err="1">
                <a:highlight>
                  <a:srgbClr val="FFFF00"/>
                </a:highlight>
              </a:rPr>
              <a:t>Cãmbio</a:t>
            </a:r>
            <a:endParaRPr lang="pt-BR" sz="1800" dirty="0">
              <a:highlight>
                <a:srgbClr val="FFFF00"/>
              </a:highlight>
            </a:endParaRPr>
          </a:p>
          <a:p>
            <a:r>
              <a:rPr lang="pt-BR" sz="1800" dirty="0">
                <a:highlight>
                  <a:srgbClr val="FFFF00"/>
                </a:highlight>
              </a:rPr>
              <a:t>Seguros Privados </a:t>
            </a:r>
            <a:r>
              <a:rPr lang="pt-BR" sz="1800" dirty="0" err="1">
                <a:highlight>
                  <a:srgbClr val="FFFF00"/>
                </a:highlight>
              </a:rPr>
              <a:t>Previdencia</a:t>
            </a:r>
            <a:r>
              <a:rPr lang="pt-BR" sz="1800" dirty="0">
                <a:highlight>
                  <a:srgbClr val="FFFF00"/>
                </a:highlight>
              </a:rPr>
              <a:t> Fechada</a:t>
            </a:r>
          </a:p>
          <a:p>
            <a:r>
              <a:rPr lang="pt-BR" sz="1800" dirty="0" err="1">
                <a:highlight>
                  <a:srgbClr val="FFFF00"/>
                </a:highlight>
              </a:rPr>
              <a:t>Previdencia</a:t>
            </a:r>
            <a:r>
              <a:rPr lang="pt-BR" sz="1800" dirty="0">
                <a:highlight>
                  <a:srgbClr val="FFFF00"/>
                </a:highlight>
              </a:rPr>
              <a:t> aberta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9F997F-1A35-85AC-3DE8-F549B4676D59}"/>
              </a:ext>
            </a:extLst>
          </p:cNvPr>
          <p:cNvSpPr txBox="1"/>
          <p:nvPr/>
        </p:nvSpPr>
        <p:spPr>
          <a:xfrm>
            <a:off x="5057734" y="4007663"/>
            <a:ext cx="183575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err="1">
                <a:highlight>
                  <a:srgbClr val="FFFF00"/>
                </a:highlight>
              </a:rPr>
              <a:t>Orgãos</a:t>
            </a:r>
            <a:r>
              <a:rPr lang="pt-BR" dirty="0">
                <a:highlight>
                  <a:srgbClr val="FFFF00"/>
                </a:highlight>
              </a:rPr>
              <a:t> supervisores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4EB5FA-8B41-9DDD-7F7B-9613CBC43115}"/>
              </a:ext>
            </a:extLst>
          </p:cNvPr>
          <p:cNvSpPr txBox="1"/>
          <p:nvPr/>
        </p:nvSpPr>
        <p:spPr>
          <a:xfrm>
            <a:off x="5714965" y="4509048"/>
            <a:ext cx="11785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Operadores </a:t>
            </a:r>
          </a:p>
        </p:txBody>
      </p:sp>
    </p:spTree>
    <p:extLst>
      <p:ext uri="{BB962C8B-B14F-4D97-AF65-F5344CB8AC3E}">
        <p14:creationId xmlns:p14="http://schemas.microsoft.com/office/powerpoint/2010/main" val="74791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3" grpId="0" animBg="1"/>
      <p:bldP spid="4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D255BFB-3940-4AF9-A356-026897C487E8}"/>
              </a:ext>
            </a:extLst>
          </p:cNvPr>
          <p:cNvSpPr txBox="1"/>
          <p:nvPr/>
        </p:nvSpPr>
        <p:spPr>
          <a:xfrm>
            <a:off x="563334" y="1838888"/>
            <a:ext cx="8135709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1600" lvl="0" algn="ctr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000"/>
            </a:pPr>
            <a:r>
              <a:rPr lang="pt-BR" sz="14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https://www.bcb.gov.br/estabilidadefinanceira/drex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613629-260D-5EA7-D5AF-324B26B1C018}"/>
              </a:ext>
            </a:extLst>
          </p:cNvPr>
          <p:cNvSpPr txBox="1"/>
          <p:nvPr/>
        </p:nvSpPr>
        <p:spPr>
          <a:xfrm>
            <a:off x="197971" y="385026"/>
            <a:ext cx="552587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dirty="0"/>
              <a:t>Moedas Digitais dos Bancos Centrais -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3E6912-32F8-2ABA-5BF1-02EE6DB2C4DD}"/>
              </a:ext>
            </a:extLst>
          </p:cNvPr>
          <p:cNvSpPr txBox="1"/>
          <p:nvPr/>
        </p:nvSpPr>
        <p:spPr>
          <a:xfrm>
            <a:off x="197971" y="969798"/>
            <a:ext cx="457200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606060"/>
                </a:solidFill>
                <a:effectLst/>
                <a:latin typeface="Ubuntu" panose="020F0502020204030204" pitchFamily="34" charset="0"/>
              </a:rPr>
              <a:t>CBDC, </a:t>
            </a:r>
            <a:r>
              <a:rPr lang="pt-BR" b="0" i="1" dirty="0">
                <a:solidFill>
                  <a:srgbClr val="606060"/>
                </a:solidFill>
                <a:effectLst/>
                <a:latin typeface="Ubuntu" panose="020F0502020204030204" pitchFamily="34" charset="0"/>
              </a:rPr>
              <a:t>Central Bank Digital </a:t>
            </a:r>
            <a:r>
              <a:rPr lang="pt-BR" b="0" i="1" dirty="0" err="1">
                <a:solidFill>
                  <a:srgbClr val="606060"/>
                </a:solidFill>
                <a:effectLst/>
                <a:latin typeface="Ubuntu" panose="020F0502020204030204" pitchFamily="34" charset="0"/>
              </a:rPr>
              <a:t>Currency</a:t>
            </a:r>
            <a:r>
              <a:rPr lang="pt-BR" b="0" i="0" dirty="0">
                <a:solidFill>
                  <a:srgbClr val="606060"/>
                </a:solidFill>
                <a:effectLst/>
                <a:latin typeface="Ubuntu" panose="020F0502020204030204" pitchFamily="34" charset="0"/>
              </a:rPr>
              <a:t>)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EE2251-B466-0985-7A76-001A089C5551}"/>
              </a:ext>
            </a:extLst>
          </p:cNvPr>
          <p:cNvSpPr txBox="1"/>
          <p:nvPr/>
        </p:nvSpPr>
        <p:spPr>
          <a:xfrm>
            <a:off x="504145" y="3513945"/>
            <a:ext cx="813570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https://mises.org.br/artigos/3573/moedas-digitais-de-bancos-centrais-sao-perigosas-e-desnecessarias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1A0818D-B5D5-2786-442C-7D96E5EC8013}"/>
              </a:ext>
            </a:extLst>
          </p:cNvPr>
          <p:cNvSpPr txBox="1"/>
          <p:nvPr/>
        </p:nvSpPr>
        <p:spPr>
          <a:xfrm>
            <a:off x="563335" y="2721459"/>
            <a:ext cx="7437664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https://www.investopedia.com/terms/v/virtual-currency.asp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93E5444-0560-EBD3-0C4D-9B36A9895F22}"/>
              </a:ext>
            </a:extLst>
          </p:cNvPr>
          <p:cNvSpPr txBox="1"/>
          <p:nvPr/>
        </p:nvSpPr>
        <p:spPr>
          <a:xfrm>
            <a:off x="6419375" y="325866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ts val="1100"/>
            </a:pPr>
            <a:r>
              <a:rPr lang="pt-BR" sz="2400" b="1" dirty="0">
                <a:solidFill>
                  <a:schemeClr val="dk2"/>
                </a:solidFill>
                <a:sym typeface="Times New Roman"/>
              </a:rPr>
              <a:t>Moedas Digitais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8536CE9-914B-09A1-3208-CF5A32908761}"/>
              </a:ext>
            </a:extLst>
          </p:cNvPr>
          <p:cNvSpPr txBox="1"/>
          <p:nvPr/>
        </p:nvSpPr>
        <p:spPr>
          <a:xfrm>
            <a:off x="2061462" y="4174210"/>
            <a:ext cx="1798890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err="1"/>
              <a:t>Stable</a:t>
            </a:r>
            <a:r>
              <a:rPr lang="pt-BR" dirty="0"/>
              <a:t> </a:t>
            </a:r>
            <a:r>
              <a:rPr lang="pt-BR" dirty="0" err="1"/>
              <a:t>Coins</a:t>
            </a:r>
            <a:r>
              <a:rPr lang="pt-BR" dirty="0"/>
              <a:t> X </a:t>
            </a:r>
            <a:r>
              <a:rPr lang="pt-BR" dirty="0" err="1"/>
              <a:t>Drex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DD77DF-EA73-1AC9-F531-BB5FE176D85C}"/>
              </a:ext>
            </a:extLst>
          </p:cNvPr>
          <p:cNvSpPr txBox="1"/>
          <p:nvPr/>
        </p:nvSpPr>
        <p:spPr>
          <a:xfrm>
            <a:off x="2061462" y="4521874"/>
            <a:ext cx="6224781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https://www.instagram.com/reel/DO0s8RykSW5/?igsh=ajBoeWpvbDl5OG5y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A6114B-4EFC-7305-F7C8-F613229C291C}"/>
              </a:ext>
            </a:extLst>
          </p:cNvPr>
          <p:cNvSpPr txBox="1"/>
          <p:nvPr/>
        </p:nvSpPr>
        <p:spPr>
          <a:xfrm>
            <a:off x="563335" y="1503092"/>
            <a:ext cx="2125903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Conceito Banco Central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A084FC0-9D44-C351-08C6-7EA423F75056}"/>
              </a:ext>
            </a:extLst>
          </p:cNvPr>
          <p:cNvSpPr txBox="1"/>
          <p:nvPr/>
        </p:nvSpPr>
        <p:spPr>
          <a:xfrm>
            <a:off x="563335" y="2368880"/>
            <a:ext cx="1965603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Conceito em Finanças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F053A0C-8275-E065-6921-945EF3821621}"/>
              </a:ext>
            </a:extLst>
          </p:cNvPr>
          <p:cNvSpPr txBox="1"/>
          <p:nvPr/>
        </p:nvSpPr>
        <p:spPr>
          <a:xfrm>
            <a:off x="504145" y="3198022"/>
            <a:ext cx="1755609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Contraponto Liberal</a:t>
            </a:r>
          </a:p>
        </p:txBody>
      </p:sp>
    </p:spTree>
    <p:extLst>
      <p:ext uri="{BB962C8B-B14F-4D97-AF65-F5344CB8AC3E}">
        <p14:creationId xmlns:p14="http://schemas.microsoft.com/office/powerpoint/2010/main" val="2955605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8F446880-E8D4-04BD-4C96-ED6782AE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C4D7404C-A2FD-F0E9-2A36-775B7DC5C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0" y="50622"/>
            <a:ext cx="9144000" cy="5092878"/>
          </a:xfrm>
          <a:prstGeom prst="rect">
            <a:avLst/>
          </a:prstGeom>
        </p:spPr>
      </p:pic>
      <p:sp>
        <p:nvSpPr>
          <p:cNvPr id="278" name="Google Shape;278;p36">
            <a:extLst>
              <a:ext uri="{FF2B5EF4-FFF2-40B4-BE49-F238E27FC236}">
                <a16:creationId xmlns:a16="http://schemas.microsoft.com/office/drawing/2014/main" id="{DBC8857C-3FC4-3ACC-9F43-07B32250EB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9350" y="398985"/>
            <a:ext cx="2814000" cy="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Arial"/>
                <a:ea typeface="Arial"/>
                <a:cs typeface="Arial"/>
                <a:sym typeface="Arial"/>
              </a:rPr>
              <a:t>Pesquisas 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998C05-91C3-8DDA-BF97-ED43EA454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457" y="398985"/>
            <a:ext cx="5715000" cy="1854358"/>
          </a:xfrm>
          <a:noFill/>
          <a:ln w="28575">
            <a:solidFill>
              <a:srgbClr val="00567A"/>
            </a:solidFill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1200" b="1" dirty="0">
                <a:solidFill>
                  <a:srgbClr val="00567A"/>
                </a:solidFill>
                <a:latin typeface="Arial"/>
                <a:cs typeface="Arial"/>
              </a:rPr>
              <a:t>Dissertação de Mestrado – 2020</a:t>
            </a:r>
          </a:p>
          <a:p>
            <a:pPr marL="101600" indent="0">
              <a:buClr>
                <a:srgbClr val="00567A"/>
              </a:buClr>
              <a:buSzPts val="2000"/>
              <a:buNone/>
            </a:pPr>
            <a:endParaRPr lang="pt-BR" sz="1200" b="1" dirty="0">
              <a:solidFill>
                <a:srgbClr val="00567A"/>
              </a:solidFill>
              <a:latin typeface="Arial"/>
              <a:cs typeface="Arial"/>
            </a:endParaRPr>
          </a:p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1200" b="1" dirty="0">
                <a:solidFill>
                  <a:srgbClr val="00567A"/>
                </a:solidFill>
                <a:latin typeface="Arial"/>
                <a:cs typeface="Arial"/>
              </a:rPr>
              <a:t>INOVAÇÃO FINANCIANDO INOVAÇÕES: ESTUDO DA FONTE DE FINANCIAMENTO INITIAL COIN OFFERING</a:t>
            </a:r>
          </a:p>
          <a:p>
            <a:pPr marL="101600" indent="0">
              <a:buClr>
                <a:srgbClr val="00567A"/>
              </a:buClr>
              <a:buSzPts val="2000"/>
              <a:buNone/>
            </a:pPr>
            <a:endParaRPr lang="pt-BR" sz="1200" b="1" dirty="0">
              <a:solidFill>
                <a:srgbClr val="00567A"/>
              </a:solidFill>
              <a:latin typeface="Arial"/>
              <a:cs typeface="Arial"/>
            </a:endParaRPr>
          </a:p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1200" b="1" dirty="0">
                <a:solidFill>
                  <a:srgbClr val="00567A"/>
                </a:solidFill>
                <a:latin typeface="Arial"/>
                <a:cs typeface="Arial"/>
              </a:rPr>
              <a:t>Mestranda: MILENY LASKAVSKI</a:t>
            </a:r>
          </a:p>
          <a:p>
            <a:pPr marL="101600" indent="0">
              <a:buClr>
                <a:srgbClr val="00567A"/>
              </a:buClr>
              <a:buSzPts val="2000"/>
              <a:buNone/>
            </a:pPr>
            <a:r>
              <a:rPr lang="pt-BR" sz="1200" b="1" dirty="0">
                <a:solidFill>
                  <a:srgbClr val="00567A"/>
                </a:solidFill>
                <a:latin typeface="Arial"/>
                <a:cs typeface="Arial"/>
              </a:rPr>
              <a:t>Orientação: Ana Paula Mussi Cherobim</a:t>
            </a:r>
            <a:endParaRPr lang="pt-BR" sz="2000" b="1" dirty="0">
              <a:solidFill>
                <a:srgbClr val="00567A"/>
              </a:solidFill>
              <a:latin typeface="Arial"/>
              <a:cs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6F4151-B691-E292-93D8-07271002CE84}"/>
              </a:ext>
            </a:extLst>
          </p:cNvPr>
          <p:cNvSpPr txBox="1"/>
          <p:nvPr/>
        </p:nvSpPr>
        <p:spPr>
          <a:xfrm>
            <a:off x="273502" y="2506436"/>
            <a:ext cx="8519433" cy="1707755"/>
          </a:xfrm>
          <a:prstGeom prst="rect">
            <a:avLst/>
          </a:prstGeom>
          <a:noFill/>
          <a:ln w="28575">
            <a:solidFill>
              <a:srgbClr val="00567A"/>
            </a:solidFill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1600" indent="0">
              <a:spcBef>
                <a:spcPts val="640"/>
              </a:spcBef>
              <a:buClr>
                <a:srgbClr val="00567A"/>
              </a:buClr>
              <a:buSzPts val="2000"/>
              <a:buFont typeface="Times New Roman"/>
              <a:buNone/>
              <a:defRPr sz="1200" b="1">
                <a:solidFill>
                  <a:srgbClr val="00567A"/>
                </a:solidFill>
                <a:ea typeface="Times New Roman"/>
                <a:sym typeface="Times New Roman"/>
              </a:defRPr>
            </a:lvl1pPr>
            <a:lvl2pPr marL="914400" indent="-406400">
              <a:spcBef>
                <a:spcPts val="560"/>
              </a:spcBef>
              <a:buClr>
                <a:schemeClr val="dk1"/>
              </a:buClr>
              <a:buSzPts val="2800"/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indent="-381000"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indent="-355600">
              <a:spcBef>
                <a:spcPts val="400"/>
              </a:spcBef>
              <a:buClr>
                <a:schemeClr val="dk1"/>
              </a:buClr>
              <a:buSzPts val="2000"/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pt-BR" sz="2000" b="0" dirty="0"/>
              <a:t>Token é a unidade de valor destinada a fornecer utilidade ou a funcionar como título (SAMEEH, 2018). </a:t>
            </a:r>
          </a:p>
          <a:p>
            <a:r>
              <a:rPr lang="pt-BR" sz="2000" b="0" dirty="0"/>
              <a:t>Um token corresponde a uma unidade de valor emitida por um empreendimento e abrange uma ampla gama de aplicações (FELIX, VON EIJE; 2019).</a:t>
            </a:r>
          </a:p>
        </p:txBody>
      </p:sp>
    </p:spTree>
    <p:extLst>
      <p:ext uri="{BB962C8B-B14F-4D97-AF65-F5344CB8AC3E}">
        <p14:creationId xmlns:p14="http://schemas.microsoft.com/office/powerpoint/2010/main" val="793439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6349350" y="398985"/>
            <a:ext cx="2814000" cy="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Arial"/>
                <a:ea typeface="Arial"/>
                <a:cs typeface="Arial"/>
                <a:sym typeface="Arial"/>
              </a:rPr>
              <a:t>CRIPTO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126149" y="231168"/>
            <a:ext cx="6074625" cy="4309259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000"/>
              <a:buFont typeface="Arial"/>
              <a:buChar char="■"/>
            </a:pPr>
            <a:r>
              <a:rPr lang="en-US" sz="18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NFT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000"/>
              <a:buNone/>
            </a:pPr>
            <a:endParaRPr lang="en-US" sz="1800" b="1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55600">
              <a:spcBef>
                <a:spcPts val="0"/>
              </a:spcBef>
              <a:buClr>
                <a:srgbClr val="00567A"/>
              </a:buClr>
              <a:buSzPts val="2000"/>
              <a:buFont typeface="Arial"/>
              <a:buChar char="■"/>
            </a:pP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Sigla para </a:t>
            </a:r>
            <a:r>
              <a:rPr lang="en-US" sz="2000" i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Non-Fungible Token</a:t>
            </a:r>
          </a:p>
          <a:p>
            <a:pPr lvl="1" indent="-355600">
              <a:spcBef>
                <a:spcPts val="0"/>
              </a:spcBef>
              <a:buClr>
                <a:srgbClr val="00567A"/>
              </a:buClr>
              <a:buSzPts val="2000"/>
              <a:buFont typeface="Arial"/>
              <a:buChar char="■"/>
            </a:pPr>
            <a:endParaRPr lang="en-US" sz="2000" i="1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55600">
              <a:spcBef>
                <a:spcPts val="0"/>
              </a:spcBef>
              <a:buClr>
                <a:srgbClr val="00567A"/>
              </a:buClr>
              <a:buSzPts val="2000"/>
              <a:buFont typeface="Arial"/>
              <a:buChar char="■"/>
            </a:pP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Fungível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: o que pode ser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trocado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por algo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igual</a:t>
            </a:r>
            <a:endParaRPr lang="en-US" sz="20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55600">
              <a:spcBef>
                <a:spcPts val="0"/>
              </a:spcBef>
              <a:buClr>
                <a:srgbClr val="00567A"/>
              </a:buClr>
              <a:buSzPts val="2000"/>
              <a:buFont typeface="Arial"/>
              <a:buChar char="■"/>
            </a:pPr>
            <a:endParaRPr lang="en-US" sz="20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55600">
              <a:spcBef>
                <a:spcPts val="0"/>
              </a:spcBef>
              <a:buClr>
                <a:srgbClr val="00567A"/>
              </a:buClr>
              <a:buSzPts val="2000"/>
              <a:buFont typeface="Arial"/>
              <a:buChar char="■"/>
            </a:pP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Logo: Token Não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Fungível</a:t>
            </a:r>
            <a:endParaRPr lang="en-US" sz="20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55600">
              <a:spcBef>
                <a:spcPts val="0"/>
              </a:spcBef>
              <a:buClr>
                <a:srgbClr val="00567A"/>
              </a:buClr>
              <a:buSzPts val="2000"/>
              <a:buFont typeface="Arial"/>
              <a:buChar char="■"/>
            </a:pPr>
            <a:endParaRPr lang="en-US" sz="20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55600">
              <a:spcBef>
                <a:spcPts val="0"/>
              </a:spcBef>
              <a:buClr>
                <a:srgbClr val="00567A"/>
              </a:buClr>
              <a:buSzPts val="2000"/>
              <a:buFont typeface="Arial"/>
              <a:buChar char="■"/>
            </a:pP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Token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criado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individualizar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certo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bem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especialmente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digital e, com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isso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poder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negociá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-lo,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transmitindo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propriedade</a:t>
            </a:r>
            <a:r>
              <a:rPr lang="en-US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D0F26A9-1C0E-43C1-9385-3DB5D22BF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23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106E36AD-F377-A9DD-AFEA-B0FC99045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51CBE61-572C-54B2-56A6-579B3758B6E5}"/>
              </a:ext>
            </a:extLst>
          </p:cNvPr>
          <p:cNvSpPr txBox="1"/>
          <p:nvPr/>
        </p:nvSpPr>
        <p:spPr>
          <a:xfrm>
            <a:off x="207403" y="326675"/>
            <a:ext cx="867155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/>
              <a:t>Atividades para conhecer a INOVAÇÂO DE PRODUTO – criptomoeda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F1142E-273C-092D-6FD5-E7F289D07BFD}"/>
              </a:ext>
            </a:extLst>
          </p:cNvPr>
          <p:cNvSpPr txBox="1"/>
          <p:nvPr/>
        </p:nvSpPr>
        <p:spPr>
          <a:xfrm>
            <a:off x="207403" y="1264308"/>
            <a:ext cx="8598077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sz="1800" dirty="0"/>
          </a:p>
          <a:p>
            <a:pPr lvl="0"/>
            <a:r>
              <a:rPr lang="pt-BR" sz="1800" dirty="0"/>
              <a:t>Com base no conteúdo do material da disciplina, dos links a seguir e em sua experiência, explique: </a:t>
            </a:r>
          </a:p>
          <a:p>
            <a:pPr lvl="0"/>
            <a:r>
              <a:rPr lang="pt-BR" sz="1800" dirty="0"/>
              <a:t>O que são criptomoedas?</a:t>
            </a:r>
          </a:p>
          <a:p>
            <a:pPr lvl="0"/>
            <a:r>
              <a:rPr lang="pt-BR" sz="1800" dirty="0"/>
              <a:t>Qual(</a:t>
            </a:r>
            <a:r>
              <a:rPr lang="pt-BR" sz="1800" dirty="0" err="1"/>
              <a:t>is</a:t>
            </a:r>
            <a:r>
              <a:rPr lang="pt-BR" sz="1800" dirty="0"/>
              <a:t>) a(s) diferenças entre Moeda Digital e Criptomoedas?</a:t>
            </a:r>
          </a:p>
          <a:p>
            <a:pPr lvl="0"/>
            <a:r>
              <a:rPr lang="pt-BR" sz="1800" dirty="0"/>
              <a:t>Quais os tipos de Criptomoeda? </a:t>
            </a:r>
          </a:p>
          <a:p>
            <a:pPr lvl="0"/>
            <a:r>
              <a:rPr lang="pt-BR" sz="1800" dirty="0"/>
              <a:t>Destaque alguma curiosidade sobre Moeda Digital. </a:t>
            </a:r>
            <a:endParaRPr lang="pt-BR" sz="2400" b="1" dirty="0">
              <a:solidFill>
                <a:srgbClr val="00567A"/>
              </a:solidFill>
            </a:endParaRP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D0C05C7-1411-96CC-4963-44BB6F76AA42}"/>
              </a:ext>
            </a:extLst>
          </p:cNvPr>
          <p:cNvSpPr txBox="1"/>
          <p:nvPr/>
        </p:nvSpPr>
        <p:spPr>
          <a:xfrm>
            <a:off x="207404" y="3707597"/>
            <a:ext cx="85980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u="sng" dirty="0">
                <a:hlinkClick r:id="rId3"/>
              </a:rPr>
              <a:t>https://br.coingape.com/rally-do-mercado-de-criptomoedas-btc-bnb-sol-xrp-e-eth-disparam-no-4o-trimestre/</a:t>
            </a:r>
            <a:endParaRPr lang="pt-BR" dirty="0"/>
          </a:p>
          <a:p>
            <a:r>
              <a:rPr lang="pt-BR" u="sng" dirty="0">
                <a:hlinkClick r:id="rId4"/>
              </a:rPr>
              <a:t>https://sebrae.com.br/sites/PortalSebrae/ufs/am/artigos/o-que-sao-criptomoedas,341024a97b28f810VgnVCM1000001b00320aRCRD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627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5">
          <a:extLst>
            <a:ext uri="{FF2B5EF4-FFF2-40B4-BE49-F238E27FC236}">
              <a16:creationId xmlns:a16="http://schemas.microsoft.com/office/drawing/2014/main" id="{436F6E78-247C-CAFE-D674-CD4E949F7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>
            <a:extLst>
              <a:ext uri="{FF2B5EF4-FFF2-40B4-BE49-F238E27FC236}">
                <a16:creationId xmlns:a16="http://schemas.microsoft.com/office/drawing/2014/main" id="{35F0A12B-67DE-4537-1000-28DC73384F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6150" y="70325"/>
            <a:ext cx="6527744" cy="5146654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38735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endParaRPr lang="pt-BR" sz="20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AMBIENTE FINANCEIRO</a:t>
            </a:r>
          </a:p>
          <a:p>
            <a:pPr marL="457200" lvl="0" indent="-38735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S.F.N</a:t>
            </a:r>
            <a:endParaRPr sz="20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20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O que está moldando o SFN?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endParaRPr lang="pt-BR" sz="20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5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A452C9-82D7-6AC4-2781-8FD7C2931159}"/>
              </a:ext>
            </a:extLst>
          </p:cNvPr>
          <p:cNvSpPr txBox="1"/>
          <p:nvPr/>
        </p:nvSpPr>
        <p:spPr>
          <a:xfrm>
            <a:off x="4396473" y="1546759"/>
            <a:ext cx="4747527" cy="2600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0" indent="4572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Inovação em Produtos Financeiros</a:t>
            </a:r>
          </a:p>
          <a:p>
            <a:pPr marL="0" lvl="0" indent="4572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PIX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 err="1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Crowdfunding</a:t>
            </a:r>
            <a:endParaRPr lang="pt-BR" sz="18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Mundo Cripto</a:t>
            </a:r>
          </a:p>
          <a:p>
            <a:pPr marL="457200" lvl="5" indent="-387350"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</a:rPr>
              <a:t>Criptomoedas emissão Privada X Emissão Pública</a:t>
            </a:r>
          </a:p>
          <a:p>
            <a:pPr marL="457200" lvl="1" indent="-387350">
              <a:buClr>
                <a:srgbClr val="00567A"/>
              </a:buClr>
              <a:buSzPts val="2500"/>
              <a:buFont typeface="Arial"/>
              <a:buChar char="■"/>
            </a:pPr>
            <a:endParaRPr lang="pt-BR" sz="18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A03AB7-69DC-AEE8-155B-372F30B5683D}"/>
              </a:ext>
            </a:extLst>
          </p:cNvPr>
          <p:cNvSpPr txBox="1"/>
          <p:nvPr/>
        </p:nvSpPr>
        <p:spPr>
          <a:xfrm>
            <a:off x="287404" y="1823758"/>
            <a:ext cx="3237925" cy="2046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9850" lvl="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</a:pPr>
            <a:r>
              <a:rPr lang="pt-BR" sz="18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Inovações em Processos Financeiros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pt-BR" sz="18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87350"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</a:rPr>
              <a:t>Open Banking</a:t>
            </a:r>
          </a:p>
          <a:p>
            <a:pPr marL="457200" indent="-387350"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</a:rPr>
              <a:t>Aplicativos e Fintechs</a:t>
            </a:r>
          </a:p>
          <a:p>
            <a:pPr marL="457200" indent="-387350"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</a:rPr>
              <a:t>Internet Banking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E0CBF98-C23A-7111-EA9A-17416EE18773}"/>
              </a:ext>
            </a:extLst>
          </p:cNvPr>
          <p:cNvSpPr txBox="1"/>
          <p:nvPr/>
        </p:nvSpPr>
        <p:spPr>
          <a:xfrm>
            <a:off x="287404" y="4261510"/>
            <a:ext cx="676980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9850">
              <a:buClr>
                <a:srgbClr val="00567A"/>
              </a:buClr>
              <a:buSzPts val="2500"/>
              <a:defRPr sz="1800" b="1">
                <a:solidFill>
                  <a:srgbClr val="00567A"/>
                </a:solidFill>
              </a:defRPr>
            </a:lvl1pPr>
          </a:lstStyle>
          <a:p>
            <a:r>
              <a:rPr lang="pt-BR" dirty="0"/>
              <a:t>Que outras inovações financeiras precisam ser incluídas ?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57D4E7-26D7-5519-A509-52363421EC4C}"/>
              </a:ext>
            </a:extLst>
          </p:cNvPr>
          <p:cNvSpPr txBox="1"/>
          <p:nvPr/>
        </p:nvSpPr>
        <p:spPr>
          <a:xfrm>
            <a:off x="6653894" y="288143"/>
            <a:ext cx="23639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Inovações em Finanças </a:t>
            </a:r>
          </a:p>
        </p:txBody>
      </p:sp>
    </p:spTree>
    <p:extLst>
      <p:ext uri="{BB962C8B-B14F-4D97-AF65-F5344CB8AC3E}">
        <p14:creationId xmlns:p14="http://schemas.microsoft.com/office/powerpoint/2010/main" val="27153959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467625" y="410950"/>
            <a:ext cx="2814000" cy="5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 dirty="0">
                <a:latin typeface="Arial"/>
                <a:ea typeface="Arial"/>
                <a:cs typeface="Arial"/>
                <a:sym typeface="Arial"/>
              </a:rPr>
              <a:t>S.F.N.</a:t>
            </a:r>
            <a:endParaRPr sz="31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>
            <a:hlinkClick r:id="rId4"/>
            <a:extLst>
              <a:ext uri="{FF2B5EF4-FFF2-40B4-BE49-F238E27FC236}">
                <a16:creationId xmlns:a16="http://schemas.microsoft.com/office/drawing/2014/main" id="{CD0B606D-67DE-4E86-AEED-511AD34AE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35" y="50622"/>
            <a:ext cx="4757895" cy="434304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0601F0E-2B49-40C4-B780-70417CA0E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  <p:sp>
        <p:nvSpPr>
          <p:cNvPr id="6" name="Google Shape;67;p10">
            <a:extLst>
              <a:ext uri="{FF2B5EF4-FFF2-40B4-BE49-F238E27FC236}">
                <a16:creationId xmlns:a16="http://schemas.microsoft.com/office/drawing/2014/main" id="{31E0E68D-537D-4B23-90C5-FFFF01A3ED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14135" y="1375144"/>
            <a:ext cx="3929865" cy="431578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B3</a:t>
            </a: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pt-BR" sz="2800" b="1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22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“Monopólio”</a:t>
            </a:r>
          </a:p>
          <a:p>
            <a:pPr lvl="1" indent="-387350">
              <a:spcBef>
                <a:spcPts val="640"/>
              </a:spcBef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Bolsa de Mercadorias  (2002)</a:t>
            </a:r>
          </a:p>
          <a:p>
            <a:pPr lvl="1" indent="-387350">
              <a:spcBef>
                <a:spcPts val="640"/>
              </a:spcBef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Bolsa de Valores ( ações) (2005)</a:t>
            </a:r>
          </a:p>
          <a:p>
            <a:pPr lvl="1" indent="-387350">
              <a:spcBef>
                <a:spcPts val="640"/>
              </a:spcBef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Fusão com a CETIP</a:t>
            </a:r>
          </a:p>
          <a:p>
            <a:pPr lvl="1" indent="-387350">
              <a:spcBef>
                <a:spcPts val="640"/>
              </a:spcBef>
              <a:buClr>
                <a:srgbClr val="00567A"/>
              </a:buClr>
              <a:buSzPts val="2500"/>
              <a:buFont typeface="Arial"/>
              <a:buChar char="■"/>
            </a:pPr>
            <a:endParaRPr lang="pt-BR" sz="18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endParaRPr lang="pt-BR" sz="22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endParaRPr lang="pt-BR" sz="25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4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164250" y="984344"/>
            <a:ext cx="4431300" cy="9897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/>
              <a:t>Mercado Financeiro e de Capitais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206763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1067233-617C-40AD-B846-241D61928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5" y="0"/>
            <a:ext cx="3359198" cy="5143500"/>
          </a:xfrm>
          <a:prstGeom prst="rect">
            <a:avLst/>
          </a:prstGeom>
        </p:spPr>
      </p:pic>
      <p:sp>
        <p:nvSpPr>
          <p:cNvPr id="10" name="Google Shape;66;p10">
            <a:extLst>
              <a:ext uri="{FF2B5EF4-FFF2-40B4-BE49-F238E27FC236}">
                <a16:creationId xmlns:a16="http://schemas.microsoft.com/office/drawing/2014/main" id="{32FD1546-CCAF-4B42-814F-0A635CB3FC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41321" y="410949"/>
            <a:ext cx="5240304" cy="1000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 dirty="0">
                <a:latin typeface="Arial"/>
                <a:ea typeface="Arial"/>
                <a:cs typeface="Arial"/>
                <a:sym typeface="Arial"/>
              </a:rPr>
              <a:t>Mercado Financeiro e de Capitais </a:t>
            </a:r>
            <a:endParaRPr sz="31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6F25DD0-7F92-4CF1-B99D-937911D4B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  <p:sp>
        <p:nvSpPr>
          <p:cNvPr id="8" name="Google Shape;67;p10">
            <a:extLst>
              <a:ext uri="{FF2B5EF4-FFF2-40B4-BE49-F238E27FC236}">
                <a16:creationId xmlns:a16="http://schemas.microsoft.com/office/drawing/2014/main" id="{9CCD9D34-3EAB-4B40-9DDB-DA481C2A15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39590" y="1411287"/>
            <a:ext cx="5599416" cy="431578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38735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22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Mercado Financeiro</a:t>
            </a:r>
          </a:p>
          <a:p>
            <a:pPr lvl="1" indent="-387350">
              <a:spcBef>
                <a:spcPts val="640"/>
              </a:spcBef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8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Intermediação Financeira</a:t>
            </a:r>
          </a:p>
          <a:p>
            <a:pPr lvl="2" indent="-387350">
              <a:spcBef>
                <a:spcPts val="640"/>
              </a:spcBef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4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Empréstimos</a:t>
            </a:r>
          </a:p>
          <a:p>
            <a:pPr lvl="2" indent="-387350">
              <a:spcBef>
                <a:spcPts val="640"/>
              </a:spcBef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4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Financiamentos</a:t>
            </a:r>
          </a:p>
          <a:p>
            <a:pPr lvl="2" indent="-387350">
              <a:spcBef>
                <a:spcPts val="640"/>
              </a:spcBef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4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Descontos de Títulos</a:t>
            </a:r>
            <a:endParaRPr lang="pt-BR" sz="18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0" lvl="0" indent="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None/>
            </a:pPr>
            <a:endParaRPr lang="pt-BR" sz="22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0" lvl="0" indent="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None/>
            </a:pPr>
            <a:r>
              <a:rPr lang="pt-BR" sz="22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É diferente </a:t>
            </a:r>
          </a:p>
          <a:p>
            <a:pPr marL="457200" lvl="0" indent="-38735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endParaRPr lang="pt-BR" sz="22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22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Mercado de Capitais</a:t>
            </a:r>
          </a:p>
          <a:p>
            <a:pPr lvl="1" indent="-387350">
              <a:spcBef>
                <a:spcPts val="640"/>
              </a:spcBef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4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Negociação de Ativos Financeiros</a:t>
            </a:r>
          </a:p>
          <a:p>
            <a:pPr marL="457200" lvl="0" indent="-38735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endParaRPr lang="pt-BR" sz="22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endParaRPr lang="pt-BR" sz="25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782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6;p10">
            <a:extLst>
              <a:ext uri="{FF2B5EF4-FFF2-40B4-BE49-F238E27FC236}">
                <a16:creationId xmlns:a16="http://schemas.microsoft.com/office/drawing/2014/main" id="{32FD1546-CCAF-4B42-814F-0A635CB3FC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2965" y="340565"/>
            <a:ext cx="2814000" cy="5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 dirty="0">
                <a:latin typeface="Arial"/>
                <a:ea typeface="Arial"/>
                <a:cs typeface="Arial"/>
                <a:sym typeface="Arial"/>
              </a:rPr>
              <a:t>Supervisor</a:t>
            </a:r>
            <a:br>
              <a:rPr lang="pt-BR" sz="3100" b="1" dirty="0">
                <a:latin typeface="Arial"/>
                <a:ea typeface="Arial"/>
                <a:cs typeface="Arial"/>
                <a:sym typeface="Arial"/>
              </a:rPr>
            </a:br>
            <a:endParaRPr sz="31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6F25DD0-7F92-4CF1-B99D-937911D4B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  <p:sp>
        <p:nvSpPr>
          <p:cNvPr id="6" name="Google Shape;67;p10">
            <a:extLst>
              <a:ext uri="{FF2B5EF4-FFF2-40B4-BE49-F238E27FC236}">
                <a16:creationId xmlns:a16="http://schemas.microsoft.com/office/drawing/2014/main" id="{72D80CC1-41AC-4E31-B0D0-CE6BB5E65D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6150" y="410950"/>
            <a:ext cx="6223200" cy="854886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69850" lvl="0" indent="0" algn="ctr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None/>
            </a:pPr>
            <a:r>
              <a:rPr lang="pt-BR" sz="2400" b="1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Comissão de Valores Mobiliários (CVM)</a:t>
            </a:r>
          </a:p>
          <a:p>
            <a:pPr marL="69850" lvl="0" indent="0" algn="l" rtl="0">
              <a:spcBef>
                <a:spcPts val="640"/>
              </a:spcBef>
              <a:spcAft>
                <a:spcPts val="0"/>
              </a:spcAft>
              <a:buClr>
                <a:srgbClr val="00567A"/>
              </a:buClr>
              <a:buSzPts val="2500"/>
              <a:buNone/>
            </a:pPr>
            <a:endParaRPr lang="pt-BR" sz="2400" b="1" dirty="0">
              <a:solidFill>
                <a:srgbClr val="00567A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B02393-EF4F-4016-8FFC-6FF010C008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587"/>
          <a:stretch/>
        </p:blipFill>
        <p:spPr>
          <a:xfrm>
            <a:off x="6206694" y="2089389"/>
            <a:ext cx="2986541" cy="98176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11D2126-2C4B-4B0F-AC7A-AACC70F72580}"/>
              </a:ext>
            </a:extLst>
          </p:cNvPr>
          <p:cNvCxnSpPr>
            <a:cxnSpLocks/>
          </p:cNvCxnSpPr>
          <p:nvPr/>
        </p:nvCxnSpPr>
        <p:spPr>
          <a:xfrm flipH="1">
            <a:off x="1" y="1352343"/>
            <a:ext cx="91439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67;p10">
            <a:extLst>
              <a:ext uri="{FF2B5EF4-FFF2-40B4-BE49-F238E27FC236}">
                <a16:creationId xmlns:a16="http://schemas.microsoft.com/office/drawing/2014/main" id="{83C0973F-1263-44F3-A81B-6CB828117D6D}"/>
              </a:ext>
            </a:extLst>
          </p:cNvPr>
          <p:cNvSpPr txBox="1">
            <a:spLocks/>
          </p:cNvSpPr>
          <p:nvPr/>
        </p:nvSpPr>
        <p:spPr>
          <a:xfrm>
            <a:off x="365535" y="1352343"/>
            <a:ext cx="6223200" cy="431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12750" indent="-342900"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Bolsas</a:t>
            </a:r>
          </a:p>
          <a:p>
            <a:pPr marL="869950" lvl="1" indent="-342900">
              <a:spcBef>
                <a:spcPts val="640"/>
              </a:spcBef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Valores</a:t>
            </a:r>
          </a:p>
          <a:p>
            <a:pPr marL="869950" lvl="1" indent="-342900">
              <a:spcBef>
                <a:spcPts val="640"/>
              </a:spcBef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Mercadorias e futuros</a:t>
            </a:r>
          </a:p>
          <a:p>
            <a:pPr marL="869950" lvl="1" indent="-342900">
              <a:spcBef>
                <a:spcPts val="640"/>
              </a:spcBef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endParaRPr lang="pt-BR" sz="1800" dirty="0">
              <a:solidFill>
                <a:srgbClr val="00567A"/>
              </a:solidFill>
              <a:latin typeface="Arial"/>
              <a:cs typeface="Arial"/>
              <a:sym typeface="Arial"/>
            </a:endParaRPr>
          </a:p>
          <a:p>
            <a:pPr marL="527050" indent="-457200"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Corretoras de Valores</a:t>
            </a:r>
          </a:p>
          <a:p>
            <a:pPr marL="527050" indent="-457200"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endParaRPr lang="pt-BR" sz="2000" dirty="0">
              <a:solidFill>
                <a:srgbClr val="00567A"/>
              </a:solidFill>
              <a:latin typeface="Arial"/>
              <a:cs typeface="Arial"/>
            </a:endParaRPr>
          </a:p>
          <a:p>
            <a:pPr marL="527050" indent="-457200"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Distribuidoras de Valores</a:t>
            </a:r>
          </a:p>
          <a:p>
            <a:pPr marL="984250" lvl="1" indent="-457200"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567A"/>
                </a:solidFill>
                <a:latin typeface="Arial"/>
                <a:cs typeface="Arial"/>
              </a:rPr>
              <a:t>Agentes Autônomos</a:t>
            </a:r>
          </a:p>
          <a:p>
            <a:pPr marL="0" indent="0">
              <a:buFont typeface="Times New Roman"/>
              <a:buNone/>
            </a:pPr>
            <a:endParaRPr lang="pt-BR" dirty="0"/>
          </a:p>
          <a:p>
            <a:pPr marL="0" indent="0">
              <a:buFont typeface="Times New Roman"/>
              <a:buNone/>
            </a:pPr>
            <a:endParaRPr lang="pt-BR" dirty="0"/>
          </a:p>
          <a:p>
            <a:pPr marL="0" indent="0">
              <a:buFont typeface="Times New Roman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457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6;p10">
            <a:extLst>
              <a:ext uri="{FF2B5EF4-FFF2-40B4-BE49-F238E27FC236}">
                <a16:creationId xmlns:a16="http://schemas.microsoft.com/office/drawing/2014/main" id="{32FD1546-CCAF-4B42-814F-0A635CB3FC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7625" y="410950"/>
            <a:ext cx="2814000" cy="5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 dirty="0">
                <a:latin typeface="Arial"/>
                <a:ea typeface="Arial"/>
                <a:cs typeface="Arial"/>
                <a:sym typeface="Arial"/>
              </a:rPr>
              <a:t>Normativo</a:t>
            </a:r>
            <a:endParaRPr sz="31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6F25DD0-7F92-4CF1-B99D-937911D4B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  <p:sp>
        <p:nvSpPr>
          <p:cNvPr id="6" name="Google Shape;67;p10">
            <a:extLst>
              <a:ext uri="{FF2B5EF4-FFF2-40B4-BE49-F238E27FC236}">
                <a16:creationId xmlns:a16="http://schemas.microsoft.com/office/drawing/2014/main" id="{72D80CC1-41AC-4E31-B0D0-CE6BB5E65D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6150" y="239310"/>
            <a:ext cx="7009252" cy="431578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Conselho Monetário Nacional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b="1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>
              <a:spcBef>
                <a:spcPts val="0"/>
              </a:spcBef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24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Órgão Normativo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endParaRPr lang="pt-BR" sz="24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24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Composição</a:t>
            </a:r>
          </a:p>
          <a:p>
            <a:pPr lvl="1" indent="-387350">
              <a:spcBef>
                <a:spcPts val="0"/>
              </a:spcBef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Ministro de Economia;</a:t>
            </a:r>
          </a:p>
          <a:p>
            <a:pPr lvl="1" indent="-387350">
              <a:spcBef>
                <a:spcPts val="0"/>
              </a:spcBef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Presidente do BCB</a:t>
            </a:r>
          </a:p>
          <a:p>
            <a:pPr lvl="1" indent="-387350">
              <a:spcBef>
                <a:spcPts val="0"/>
              </a:spcBef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600" dirty="0">
                <a:solidFill>
                  <a:srgbClr val="00567A"/>
                </a:solidFill>
                <a:latin typeface="Arial"/>
                <a:ea typeface="Arial"/>
                <a:cs typeface="Arial"/>
                <a:sym typeface="Arial"/>
              </a:rPr>
              <a:t>Secretário Especial de Fazenda do Ministério da Economia</a:t>
            </a:r>
          </a:p>
          <a:p>
            <a:pPr lvl="1" indent="-387350">
              <a:spcBef>
                <a:spcPts val="0"/>
              </a:spcBef>
              <a:buClr>
                <a:srgbClr val="00567A"/>
              </a:buClr>
              <a:buSzPts val="2500"/>
              <a:buFont typeface="Arial"/>
              <a:buChar char="■"/>
            </a:pPr>
            <a:endParaRPr lang="pt-BR" sz="2000" dirty="0">
              <a:solidFill>
                <a:srgbClr val="0056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24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Atribuições</a:t>
            </a:r>
          </a:p>
          <a:p>
            <a:pPr lvl="1" indent="-387350">
              <a:spcBef>
                <a:spcPts val="0"/>
              </a:spcBef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6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Política da Moeda e do Crédito</a:t>
            </a:r>
          </a:p>
          <a:p>
            <a:pPr lvl="1" indent="-387350">
              <a:spcBef>
                <a:spcPts val="0"/>
              </a:spcBef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6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Estabilidade da Moeda</a:t>
            </a:r>
          </a:p>
          <a:p>
            <a:pPr lvl="1" indent="-387350">
              <a:spcBef>
                <a:spcPts val="0"/>
              </a:spcBef>
              <a:buClr>
                <a:srgbClr val="00567A"/>
              </a:buClr>
              <a:buSzPts val="2500"/>
              <a:buFont typeface="Arial"/>
              <a:buChar char="■"/>
            </a:pPr>
            <a:r>
              <a:rPr lang="pt-BR" sz="16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Desenvolvimento econômico e social do País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Font typeface="Arial"/>
              <a:buChar char="■"/>
            </a:pPr>
            <a:endParaRPr lang="pt-BR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280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6;p10">
            <a:extLst>
              <a:ext uri="{FF2B5EF4-FFF2-40B4-BE49-F238E27FC236}">
                <a16:creationId xmlns:a16="http://schemas.microsoft.com/office/drawing/2014/main" id="{32FD1546-CCAF-4B42-814F-0A635CB3FC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2965" y="340565"/>
            <a:ext cx="2814000" cy="5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 dirty="0">
                <a:latin typeface="Arial"/>
                <a:ea typeface="Arial"/>
                <a:cs typeface="Arial"/>
                <a:sym typeface="Arial"/>
              </a:rPr>
              <a:t>Supervisor</a:t>
            </a:r>
            <a:br>
              <a:rPr lang="pt-BR" sz="3100" b="1" dirty="0">
                <a:latin typeface="Arial"/>
                <a:ea typeface="Arial"/>
                <a:cs typeface="Arial"/>
                <a:sym typeface="Arial"/>
              </a:rPr>
            </a:br>
            <a:endParaRPr sz="31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6F25DD0-7F92-4CF1-B99D-937911D4B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5" y="4540428"/>
            <a:ext cx="1478676" cy="552450"/>
          </a:xfrm>
          <a:prstGeom prst="rect">
            <a:avLst/>
          </a:prstGeom>
        </p:spPr>
      </p:pic>
      <p:sp>
        <p:nvSpPr>
          <p:cNvPr id="6" name="Google Shape;67;p10">
            <a:extLst>
              <a:ext uri="{FF2B5EF4-FFF2-40B4-BE49-F238E27FC236}">
                <a16:creationId xmlns:a16="http://schemas.microsoft.com/office/drawing/2014/main" id="{72D80CC1-41AC-4E31-B0D0-CE6BB5E65D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013" y="248887"/>
            <a:ext cx="6223200" cy="1103453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69850" lvl="0" indent="0" algn="ctr" rtl="0">
              <a:spcBef>
                <a:spcPts val="0"/>
              </a:spcBef>
              <a:spcAft>
                <a:spcPts val="0"/>
              </a:spcAft>
              <a:buClr>
                <a:srgbClr val="00567A"/>
              </a:buClr>
              <a:buSzPts val="2500"/>
              <a:buNone/>
            </a:pPr>
            <a:r>
              <a:rPr lang="pt-BR" sz="2400" b="1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Banco Central do Brasil (BCB)</a:t>
            </a:r>
          </a:p>
          <a:p>
            <a:pPr marL="287337" indent="0" algn="ctr">
              <a:spcBef>
                <a:spcPts val="0"/>
              </a:spcBef>
              <a:buClr>
                <a:srgbClr val="00567A"/>
              </a:buClr>
              <a:buSzPts val="2500"/>
              <a:buNone/>
              <a:tabLst>
                <a:tab pos="688975" algn="l"/>
              </a:tabLst>
            </a:pPr>
            <a:endParaRPr lang="pt-BR" sz="2000" b="1" dirty="0">
              <a:solidFill>
                <a:srgbClr val="00567A"/>
              </a:solidFill>
              <a:latin typeface="Arial"/>
              <a:cs typeface="Arial"/>
              <a:sym typeface="Arial"/>
            </a:endParaRPr>
          </a:p>
          <a:p>
            <a:pPr marL="287337" indent="0" algn="ctr">
              <a:spcBef>
                <a:spcPts val="0"/>
              </a:spcBef>
              <a:buClr>
                <a:srgbClr val="00567A"/>
              </a:buClr>
              <a:buSzPts val="2500"/>
              <a:buNone/>
              <a:tabLst>
                <a:tab pos="688975" algn="l"/>
              </a:tabLst>
            </a:pPr>
            <a:r>
              <a:rPr lang="pt-BR" sz="1800" b="1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Autorizações e Fiscalizações + COPOM e SELIC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B02393-EF4F-4016-8FFC-6FF010C008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587"/>
          <a:stretch/>
        </p:blipFill>
        <p:spPr>
          <a:xfrm>
            <a:off x="6206694" y="2089389"/>
            <a:ext cx="2986541" cy="98176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11D2126-2C4B-4B0F-AC7A-AACC70F72580}"/>
              </a:ext>
            </a:extLst>
          </p:cNvPr>
          <p:cNvCxnSpPr>
            <a:cxnSpLocks/>
          </p:cNvCxnSpPr>
          <p:nvPr/>
        </p:nvCxnSpPr>
        <p:spPr>
          <a:xfrm flipH="1">
            <a:off x="1" y="1352343"/>
            <a:ext cx="91439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67;p10">
            <a:extLst>
              <a:ext uri="{FF2B5EF4-FFF2-40B4-BE49-F238E27FC236}">
                <a16:creationId xmlns:a16="http://schemas.microsoft.com/office/drawing/2014/main" id="{83C0973F-1263-44F3-A81B-6CB828117D6D}"/>
              </a:ext>
            </a:extLst>
          </p:cNvPr>
          <p:cNvSpPr txBox="1">
            <a:spLocks/>
          </p:cNvSpPr>
          <p:nvPr/>
        </p:nvSpPr>
        <p:spPr>
          <a:xfrm>
            <a:off x="365535" y="1352342"/>
            <a:ext cx="6223200" cy="354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12750" indent="-342900"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Bancos</a:t>
            </a:r>
          </a:p>
          <a:p>
            <a:pPr marL="869950" lvl="1" indent="-342900">
              <a:spcBef>
                <a:spcPts val="640"/>
              </a:spcBef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Comerciais</a:t>
            </a:r>
          </a:p>
          <a:p>
            <a:pPr marL="869950" lvl="1" indent="-342900">
              <a:spcBef>
                <a:spcPts val="640"/>
              </a:spcBef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Caixas Econômicas</a:t>
            </a:r>
          </a:p>
          <a:p>
            <a:pPr marL="869950" lvl="1" indent="-342900">
              <a:spcBef>
                <a:spcPts val="640"/>
              </a:spcBef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567A"/>
                </a:solidFill>
                <a:latin typeface="Arial"/>
                <a:cs typeface="Arial"/>
                <a:sym typeface="Arial"/>
              </a:rPr>
              <a:t>Fomento</a:t>
            </a:r>
          </a:p>
          <a:p>
            <a:pPr marL="869950" lvl="1" indent="-342900">
              <a:spcBef>
                <a:spcPts val="640"/>
              </a:spcBef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endParaRPr lang="pt-BR" sz="1800" dirty="0">
              <a:solidFill>
                <a:srgbClr val="00567A"/>
              </a:solidFill>
              <a:latin typeface="Arial"/>
              <a:cs typeface="Arial"/>
              <a:sym typeface="Arial"/>
            </a:endParaRPr>
          </a:p>
          <a:p>
            <a:pPr marL="527050" indent="-457200"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Cooperativas de Crédito</a:t>
            </a:r>
          </a:p>
          <a:p>
            <a:pPr marL="527050" indent="-457200"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Administradoras de Consórcios</a:t>
            </a:r>
          </a:p>
          <a:p>
            <a:pPr marL="527050" indent="-457200"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567A"/>
                </a:solidFill>
                <a:latin typeface="Arial"/>
                <a:cs typeface="Arial"/>
              </a:rPr>
              <a:t>Instituições de Pagamento</a:t>
            </a:r>
          </a:p>
          <a:p>
            <a:pPr marL="527050" indent="-457200"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567A"/>
                </a:solidFill>
                <a:highlight>
                  <a:srgbClr val="FFFF00"/>
                </a:highlight>
                <a:latin typeface="Arial"/>
                <a:cs typeface="Arial"/>
              </a:rPr>
              <a:t>Fintechs</a:t>
            </a:r>
          </a:p>
          <a:p>
            <a:pPr marL="527050" indent="-457200">
              <a:buClr>
                <a:srgbClr val="00567A"/>
              </a:buClr>
              <a:buSzPts val="2500"/>
              <a:buFont typeface="Wingdings" panose="05000000000000000000" pitchFamily="2" charset="2"/>
              <a:buChar char="§"/>
            </a:pPr>
            <a:endParaRPr lang="pt-BR" dirty="0"/>
          </a:p>
          <a:p>
            <a:pPr marL="0" indent="0">
              <a:buFont typeface="Times New Roman"/>
              <a:buNone/>
            </a:pPr>
            <a:endParaRPr lang="pt-BR" dirty="0"/>
          </a:p>
          <a:p>
            <a:pPr marL="0" indent="0">
              <a:buFont typeface="Times New Roman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200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3928</TotalTime>
  <Words>1259</Words>
  <Application>Microsoft Office PowerPoint</Application>
  <PresentationFormat>Apresentação na tela (16:9)</PresentationFormat>
  <Paragraphs>349</Paragraphs>
  <Slides>34</Slides>
  <Notes>34</Notes>
  <HiddenSlides>1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Times New Roman</vt:lpstr>
      <vt:lpstr>Ubuntu</vt:lpstr>
      <vt:lpstr>Wingdings</vt:lpstr>
      <vt:lpstr>Office Theme</vt:lpstr>
      <vt:lpstr>Inovações Financeiras</vt:lpstr>
      <vt:lpstr>Apresentação do PowerPoint</vt:lpstr>
      <vt:lpstr>Apresentação do PowerPoint</vt:lpstr>
      <vt:lpstr>S.F.N.</vt:lpstr>
      <vt:lpstr>Mercado Financeiro e de Capitais</vt:lpstr>
      <vt:lpstr>Mercado Financeiro e de Capitais </vt:lpstr>
      <vt:lpstr>Supervisor </vt:lpstr>
      <vt:lpstr>Normativo</vt:lpstr>
      <vt:lpstr>Supervisor </vt:lpstr>
      <vt:lpstr>Forças Moldando o SFN</vt:lpstr>
      <vt:lpstr>SFN</vt:lpstr>
      <vt:lpstr>Regulação</vt:lpstr>
      <vt:lpstr>Apresentação do PowerPoint</vt:lpstr>
      <vt:lpstr>Eixo Inovação</vt:lpstr>
      <vt:lpstr>Apresentação do PowerPoint</vt:lpstr>
      <vt:lpstr>Open Banking</vt:lpstr>
      <vt:lpstr>Open Banking</vt:lpstr>
      <vt:lpstr>Apresentação do PowerPoint</vt:lpstr>
      <vt:lpstr>Exemplo: guia Bolso, adquirido pelo PIC PAY em 2021</vt:lpstr>
      <vt:lpstr>PIX</vt:lpstr>
      <vt:lpstr>Apresentação do PowerPoint</vt:lpstr>
      <vt:lpstr>PIX</vt:lpstr>
      <vt:lpstr>CROWDFUNDING</vt:lpstr>
      <vt:lpstr>CROWDFUNDING</vt:lpstr>
      <vt:lpstr>AMBIENTE CRIPTO</vt:lpstr>
      <vt:lpstr>CRIPTO</vt:lpstr>
      <vt:lpstr>CRIPTO</vt:lpstr>
      <vt:lpstr>CRIPTO</vt:lpstr>
      <vt:lpstr>CRIPTO</vt:lpstr>
      <vt:lpstr>Apresentação do PowerPoint</vt:lpstr>
      <vt:lpstr>Pesquisas </vt:lpstr>
      <vt:lpstr>CRIPTO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Programação</dc:title>
  <dc:creator>Rodolfo Rodrigues da Costa Farias</dc:creator>
  <cp:lastModifiedBy>Ana Paula Mussi Szabo Cherobim</cp:lastModifiedBy>
  <cp:revision>49</cp:revision>
  <dcterms:modified xsi:type="dcterms:W3CDTF">2025-10-03T19:13:30Z</dcterms:modified>
</cp:coreProperties>
</file>