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328" r:id="rId4"/>
    <p:sldId id="264" r:id="rId5"/>
    <p:sldId id="305" r:id="rId6"/>
    <p:sldId id="268" r:id="rId7"/>
    <p:sldId id="304" r:id="rId8"/>
    <p:sldId id="283" r:id="rId9"/>
    <p:sldId id="280" r:id="rId10"/>
    <p:sldId id="286" r:id="rId11"/>
    <p:sldId id="287" r:id="rId12"/>
    <p:sldId id="288" r:id="rId13"/>
    <p:sldId id="281" r:id="rId14"/>
    <p:sldId id="290" r:id="rId15"/>
    <p:sldId id="322" r:id="rId16"/>
    <p:sldId id="324" r:id="rId17"/>
    <p:sldId id="326" r:id="rId18"/>
    <p:sldId id="327" r:id="rId19"/>
    <p:sldId id="323" r:id="rId20"/>
    <p:sldId id="284" r:id="rId21"/>
    <p:sldId id="282" r:id="rId22"/>
    <p:sldId id="285" r:id="rId23"/>
    <p:sldId id="263" r:id="rId24"/>
    <p:sldId id="272" r:id="rId25"/>
    <p:sldId id="300" r:id="rId26"/>
    <p:sldId id="313" r:id="rId27"/>
    <p:sldId id="314" r:id="rId28"/>
    <p:sldId id="315" r:id="rId29"/>
    <p:sldId id="29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4C836-669A-4629-9CBF-BD5193C704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93855-D62D-438E-81EE-523A10D503BB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dirty="0"/>
            <a:t>Avaliar uma empresa como em </a:t>
          </a:r>
          <a:r>
            <a:rPr lang="pt-BR" sz="2000" b="1" dirty="0"/>
            <a:t>continuidade operacional </a:t>
          </a:r>
          <a:r>
            <a:rPr lang="pt-BR" sz="2000" dirty="0"/>
            <a:t>ou como um </a:t>
          </a:r>
          <a:r>
            <a:rPr lang="pt-BR" sz="2000" b="1" dirty="0"/>
            <a:t>conjunto de ativos</a:t>
          </a:r>
          <a:r>
            <a:rPr lang="pt-BR" sz="2000" b="0" dirty="0"/>
            <a:t>? </a:t>
          </a:r>
          <a:endParaRPr lang="en-US" sz="2000" b="0" dirty="0"/>
        </a:p>
      </dgm:t>
    </dgm:pt>
    <dgm:pt modelId="{0DB6A487-0434-4E01-B43F-EE408FE4C4B9}" type="parTrans" cxnId="{45925162-780F-4A22-B723-6C435EAFE22D}">
      <dgm:prSet/>
      <dgm:spPr/>
      <dgm:t>
        <a:bodyPr/>
        <a:lstStyle/>
        <a:p>
          <a:endParaRPr lang="en-US"/>
        </a:p>
      </dgm:t>
    </dgm:pt>
    <dgm:pt modelId="{90FE97A3-9618-472E-9E41-57A1AA8D0725}" type="sibTrans" cxnId="{45925162-780F-4A22-B723-6C435EAFE22D}">
      <dgm:prSet/>
      <dgm:spPr/>
      <dgm:t>
        <a:bodyPr/>
        <a:lstStyle/>
        <a:p>
          <a:endParaRPr lang="en-US"/>
        </a:p>
      </dgm:t>
    </dgm:pt>
    <dgm:pt modelId="{CFF69B13-52C0-4380-ABFB-FF584D97367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b="1" dirty="0"/>
            <a:t>Continuidade operacional: </a:t>
          </a:r>
          <a:r>
            <a:rPr lang="pt-BR" sz="2000" b="0" dirty="0"/>
            <a:t>considerar</a:t>
          </a:r>
          <a:r>
            <a:rPr lang="pt-BR" sz="2000" b="1" dirty="0"/>
            <a:t> </a:t>
          </a:r>
          <a:r>
            <a:rPr lang="pt-BR" sz="2000" b="0" dirty="0"/>
            <a:t>não apenas os investimentos existentes, mas também os investimentos futuros esperados e sua lucratividade. </a:t>
          </a:r>
          <a:endParaRPr lang="en-US" sz="2000" b="0" dirty="0"/>
        </a:p>
      </dgm:t>
    </dgm:pt>
    <dgm:pt modelId="{FEEB1D42-3C98-4BE4-9425-0B2C8C8DDB35}" type="parTrans" cxnId="{A67377D7-4BC6-4D99-85D8-AB422A4275AF}">
      <dgm:prSet/>
      <dgm:spPr/>
      <dgm:t>
        <a:bodyPr/>
        <a:lstStyle/>
        <a:p>
          <a:endParaRPr lang="en-US"/>
        </a:p>
      </dgm:t>
    </dgm:pt>
    <dgm:pt modelId="{12C4C777-CDB6-4A9D-B0A2-3754E814AD3A}" type="sibTrans" cxnId="{A67377D7-4BC6-4D99-85D8-AB422A4275AF}">
      <dgm:prSet/>
      <dgm:spPr/>
      <dgm:t>
        <a:bodyPr/>
        <a:lstStyle/>
        <a:p>
          <a:endParaRPr lang="en-US"/>
        </a:p>
      </dgm:t>
    </dgm:pt>
    <dgm:pt modelId="{BC1BF901-BCA2-4C8C-AF4B-2ED2BE037DB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b="1" dirty="0"/>
            <a:t>Conjunto de ativos: </a:t>
          </a:r>
          <a:r>
            <a:rPr lang="pt-BR" sz="2000" b="0" dirty="0"/>
            <a:t>considerar</a:t>
          </a:r>
          <a:r>
            <a:rPr lang="pt-BR" sz="2000" b="1" dirty="0"/>
            <a:t> </a:t>
          </a:r>
          <a:r>
            <a:rPr lang="pt-BR" sz="2000" b="0" dirty="0"/>
            <a:t>principalmente os ativos existentes e estimar o valor de cada ativo separadamente.</a:t>
          </a:r>
          <a:endParaRPr lang="en-US" sz="2000" b="0" dirty="0"/>
        </a:p>
      </dgm:t>
    </dgm:pt>
    <dgm:pt modelId="{E8AC0F42-803C-4CB3-A17A-50CDEDCA5C69}" type="parTrans" cxnId="{F6E55DD1-4721-464F-BEF0-1585134E92EE}">
      <dgm:prSet/>
      <dgm:spPr/>
      <dgm:t>
        <a:bodyPr/>
        <a:lstStyle/>
        <a:p>
          <a:endParaRPr lang="en-US"/>
        </a:p>
      </dgm:t>
    </dgm:pt>
    <dgm:pt modelId="{284D4688-B790-4BC0-A1EC-D6EDF2AB4ED6}" type="sibTrans" cxnId="{F6E55DD1-4721-464F-BEF0-1585134E92EE}">
      <dgm:prSet/>
      <dgm:spPr/>
      <dgm:t>
        <a:bodyPr/>
        <a:lstStyle/>
        <a:p>
          <a:endParaRPr lang="en-US"/>
        </a:p>
      </dgm:t>
    </dgm:pt>
    <dgm:pt modelId="{F2C403B6-14A5-4DEC-8A05-79FFE352B1A4}" type="pres">
      <dgm:prSet presAssocID="{05E4C836-669A-4629-9CBF-BD5193C70417}" presName="root" presStyleCnt="0">
        <dgm:presLayoutVars>
          <dgm:dir/>
          <dgm:resizeHandles val="exact"/>
        </dgm:presLayoutVars>
      </dgm:prSet>
      <dgm:spPr/>
    </dgm:pt>
    <dgm:pt modelId="{0C9CDE42-8589-4843-8F25-E65B77D168F5}" type="pres">
      <dgm:prSet presAssocID="{88393855-D62D-438E-81EE-523A10D503BB}" presName="compNode" presStyleCnt="0"/>
      <dgm:spPr/>
    </dgm:pt>
    <dgm:pt modelId="{AAFCEC2F-A763-444C-A4AA-4EAEC067AB48}" type="pres">
      <dgm:prSet presAssocID="{88393855-D62D-438E-81EE-523A10D503BB}" presName="bgRect" presStyleLbl="bgShp" presStyleIdx="0" presStyleCnt="3"/>
      <dgm:spPr/>
    </dgm:pt>
    <dgm:pt modelId="{029D4675-9BE4-473B-AEA6-E25F882E09C3}" type="pres">
      <dgm:prSet presAssocID="{88393855-D62D-438E-81EE-523A10D503BB}" presName="iconRect" presStyleLbl="node1" presStyleIdx="0" presStyleCnt="3"/>
      <dgm:spPr>
        <a:solidFill>
          <a:schemeClr val="accent2">
            <a:lumMod val="75000"/>
          </a:schemeClr>
        </a:solidFill>
      </dgm:spPr>
    </dgm:pt>
    <dgm:pt modelId="{1E405655-4807-437E-AA0A-13D058DE04DD}" type="pres">
      <dgm:prSet presAssocID="{88393855-D62D-438E-81EE-523A10D503BB}" presName="spaceRect" presStyleCnt="0"/>
      <dgm:spPr/>
    </dgm:pt>
    <dgm:pt modelId="{742A633D-3487-4144-900A-35C232ED68ED}" type="pres">
      <dgm:prSet presAssocID="{88393855-D62D-438E-81EE-523A10D503BB}" presName="parTx" presStyleLbl="revTx" presStyleIdx="0" presStyleCnt="3">
        <dgm:presLayoutVars>
          <dgm:chMax val="0"/>
          <dgm:chPref val="0"/>
        </dgm:presLayoutVars>
      </dgm:prSet>
      <dgm:spPr/>
    </dgm:pt>
    <dgm:pt modelId="{739016B1-BF5E-4D3A-9935-EB8F208D13BB}" type="pres">
      <dgm:prSet presAssocID="{90FE97A3-9618-472E-9E41-57A1AA8D0725}" presName="sibTrans" presStyleCnt="0"/>
      <dgm:spPr/>
    </dgm:pt>
    <dgm:pt modelId="{3E61D53E-F1D5-427B-B082-F107F245961E}" type="pres">
      <dgm:prSet presAssocID="{CFF69B13-52C0-4380-ABFB-FF584D97367F}" presName="compNode" presStyleCnt="0"/>
      <dgm:spPr/>
    </dgm:pt>
    <dgm:pt modelId="{6AD335A4-7B5A-4CF8-94A6-029D77F75359}" type="pres">
      <dgm:prSet presAssocID="{CFF69B13-52C0-4380-ABFB-FF584D97367F}" presName="bgRect" presStyleLbl="bgShp" presStyleIdx="1" presStyleCnt="3"/>
      <dgm:spPr/>
    </dgm:pt>
    <dgm:pt modelId="{7E9AFF58-3DB1-4B69-A406-B44EB32CB4DD}" type="pres">
      <dgm:prSet presAssocID="{CFF69B13-52C0-4380-ABFB-FF584D97367F}" presName="iconRect" presStyleLbl="node1" presStyleIdx="1" presStyleCnt="3"/>
      <dgm:spPr>
        <a:solidFill>
          <a:schemeClr val="accent2">
            <a:lumMod val="75000"/>
          </a:schemeClr>
        </a:solidFill>
      </dgm:spPr>
    </dgm:pt>
    <dgm:pt modelId="{016D93AD-76D9-4CA0-B5E9-6F1DF06BD570}" type="pres">
      <dgm:prSet presAssocID="{CFF69B13-52C0-4380-ABFB-FF584D97367F}" presName="spaceRect" presStyleCnt="0"/>
      <dgm:spPr/>
    </dgm:pt>
    <dgm:pt modelId="{FFD53FB0-0FDD-4387-97DD-C510C9A353CE}" type="pres">
      <dgm:prSet presAssocID="{CFF69B13-52C0-4380-ABFB-FF584D97367F}" presName="parTx" presStyleLbl="revTx" presStyleIdx="1" presStyleCnt="3">
        <dgm:presLayoutVars>
          <dgm:chMax val="0"/>
          <dgm:chPref val="0"/>
        </dgm:presLayoutVars>
      </dgm:prSet>
      <dgm:spPr/>
    </dgm:pt>
    <dgm:pt modelId="{67639457-E109-431C-A952-64EC419E7660}" type="pres">
      <dgm:prSet presAssocID="{12C4C777-CDB6-4A9D-B0A2-3754E814AD3A}" presName="sibTrans" presStyleCnt="0"/>
      <dgm:spPr/>
    </dgm:pt>
    <dgm:pt modelId="{BF2B36D4-987D-4520-ABF2-D7356AE8B8BC}" type="pres">
      <dgm:prSet presAssocID="{BC1BF901-BCA2-4C8C-AF4B-2ED2BE037DB4}" presName="compNode" presStyleCnt="0"/>
      <dgm:spPr/>
    </dgm:pt>
    <dgm:pt modelId="{A43FF634-EA91-4709-827D-9F87F3856B03}" type="pres">
      <dgm:prSet presAssocID="{BC1BF901-BCA2-4C8C-AF4B-2ED2BE037DB4}" presName="bgRect" presStyleLbl="bgShp" presStyleIdx="2" presStyleCnt="3" custLinFactNeighborX="-258" custLinFactNeighborY="276"/>
      <dgm:spPr/>
    </dgm:pt>
    <dgm:pt modelId="{109BCFF1-BA86-4C85-9F88-239D2D725A75}" type="pres">
      <dgm:prSet presAssocID="{BC1BF901-BCA2-4C8C-AF4B-2ED2BE037DB4}" presName="iconRect" presStyleLbl="node1" presStyleIdx="2" presStyleCnt="3"/>
      <dgm:spPr>
        <a:solidFill>
          <a:schemeClr val="accent2">
            <a:lumMod val="75000"/>
          </a:schemeClr>
        </a:solidFill>
      </dgm:spPr>
    </dgm:pt>
    <dgm:pt modelId="{A6D3F2A3-6285-400E-B20D-D02DDA0FE5B8}" type="pres">
      <dgm:prSet presAssocID="{BC1BF901-BCA2-4C8C-AF4B-2ED2BE037DB4}" presName="spaceRect" presStyleCnt="0"/>
      <dgm:spPr/>
    </dgm:pt>
    <dgm:pt modelId="{34D27F8C-F108-44A3-9F4F-4534850D1728}" type="pres">
      <dgm:prSet presAssocID="{BC1BF901-BCA2-4C8C-AF4B-2ED2BE037DB4}" presName="parTx" presStyleLbl="revTx" presStyleIdx="2" presStyleCnt="3" custLinFactNeighborY="98924">
        <dgm:presLayoutVars>
          <dgm:chMax val="0"/>
          <dgm:chPref val="0"/>
        </dgm:presLayoutVars>
      </dgm:prSet>
      <dgm:spPr/>
    </dgm:pt>
  </dgm:ptLst>
  <dgm:cxnLst>
    <dgm:cxn modelId="{45925162-780F-4A22-B723-6C435EAFE22D}" srcId="{05E4C836-669A-4629-9CBF-BD5193C70417}" destId="{88393855-D62D-438E-81EE-523A10D503BB}" srcOrd="0" destOrd="0" parTransId="{0DB6A487-0434-4E01-B43F-EE408FE4C4B9}" sibTransId="{90FE97A3-9618-472E-9E41-57A1AA8D0725}"/>
    <dgm:cxn modelId="{B48AA167-A052-4DAF-A02B-E884426914E5}" type="presOf" srcId="{05E4C836-669A-4629-9CBF-BD5193C70417}" destId="{F2C403B6-14A5-4DEC-8A05-79FFE352B1A4}" srcOrd="0" destOrd="0" presId="urn:microsoft.com/office/officeart/2018/2/layout/IconVerticalSolidList"/>
    <dgm:cxn modelId="{DA16BB57-FAD8-46BB-B1E8-DD5911571FFF}" type="presOf" srcId="{88393855-D62D-438E-81EE-523A10D503BB}" destId="{742A633D-3487-4144-900A-35C232ED68ED}" srcOrd="0" destOrd="0" presId="urn:microsoft.com/office/officeart/2018/2/layout/IconVerticalSolidList"/>
    <dgm:cxn modelId="{49DA4EAB-E9E3-45D5-AD29-6B9987369B5D}" type="presOf" srcId="{CFF69B13-52C0-4380-ABFB-FF584D97367F}" destId="{FFD53FB0-0FDD-4387-97DD-C510C9A353CE}" srcOrd="0" destOrd="0" presId="urn:microsoft.com/office/officeart/2018/2/layout/IconVerticalSolidList"/>
    <dgm:cxn modelId="{F0E6BCCC-FE6B-4EB0-963E-8B594AF3EACF}" type="presOf" srcId="{BC1BF901-BCA2-4C8C-AF4B-2ED2BE037DB4}" destId="{34D27F8C-F108-44A3-9F4F-4534850D1728}" srcOrd="0" destOrd="0" presId="urn:microsoft.com/office/officeart/2018/2/layout/IconVerticalSolidList"/>
    <dgm:cxn modelId="{F6E55DD1-4721-464F-BEF0-1585134E92EE}" srcId="{05E4C836-669A-4629-9CBF-BD5193C70417}" destId="{BC1BF901-BCA2-4C8C-AF4B-2ED2BE037DB4}" srcOrd="2" destOrd="0" parTransId="{E8AC0F42-803C-4CB3-A17A-50CDEDCA5C69}" sibTransId="{284D4688-B790-4BC0-A1EC-D6EDF2AB4ED6}"/>
    <dgm:cxn modelId="{A67377D7-4BC6-4D99-85D8-AB422A4275AF}" srcId="{05E4C836-669A-4629-9CBF-BD5193C70417}" destId="{CFF69B13-52C0-4380-ABFB-FF584D97367F}" srcOrd="1" destOrd="0" parTransId="{FEEB1D42-3C98-4BE4-9425-0B2C8C8DDB35}" sibTransId="{12C4C777-CDB6-4A9D-B0A2-3754E814AD3A}"/>
    <dgm:cxn modelId="{E5868703-41AB-4E38-AF5D-2FA1F157EBAB}" type="presParOf" srcId="{F2C403B6-14A5-4DEC-8A05-79FFE352B1A4}" destId="{0C9CDE42-8589-4843-8F25-E65B77D168F5}" srcOrd="0" destOrd="0" presId="urn:microsoft.com/office/officeart/2018/2/layout/IconVerticalSolidList"/>
    <dgm:cxn modelId="{73150BEC-9675-4CCD-82AD-B5453797F3E1}" type="presParOf" srcId="{0C9CDE42-8589-4843-8F25-E65B77D168F5}" destId="{AAFCEC2F-A763-444C-A4AA-4EAEC067AB48}" srcOrd="0" destOrd="0" presId="urn:microsoft.com/office/officeart/2018/2/layout/IconVerticalSolidList"/>
    <dgm:cxn modelId="{2CDDD72A-F025-4B13-888E-08E331C0278B}" type="presParOf" srcId="{0C9CDE42-8589-4843-8F25-E65B77D168F5}" destId="{029D4675-9BE4-473B-AEA6-E25F882E09C3}" srcOrd="1" destOrd="0" presId="urn:microsoft.com/office/officeart/2018/2/layout/IconVerticalSolidList"/>
    <dgm:cxn modelId="{7CBB2D90-F12A-4244-9779-8CDF757B6D93}" type="presParOf" srcId="{0C9CDE42-8589-4843-8F25-E65B77D168F5}" destId="{1E405655-4807-437E-AA0A-13D058DE04DD}" srcOrd="2" destOrd="0" presId="urn:microsoft.com/office/officeart/2018/2/layout/IconVerticalSolidList"/>
    <dgm:cxn modelId="{AB62FC41-A697-4BE6-A766-011188D78E73}" type="presParOf" srcId="{0C9CDE42-8589-4843-8F25-E65B77D168F5}" destId="{742A633D-3487-4144-900A-35C232ED68ED}" srcOrd="3" destOrd="0" presId="urn:microsoft.com/office/officeart/2018/2/layout/IconVerticalSolidList"/>
    <dgm:cxn modelId="{73B88179-7C9B-4413-95D3-345206F4714B}" type="presParOf" srcId="{F2C403B6-14A5-4DEC-8A05-79FFE352B1A4}" destId="{739016B1-BF5E-4D3A-9935-EB8F208D13BB}" srcOrd="1" destOrd="0" presId="urn:microsoft.com/office/officeart/2018/2/layout/IconVerticalSolidList"/>
    <dgm:cxn modelId="{537A5FD3-072B-44BC-A964-317A663CEACD}" type="presParOf" srcId="{F2C403B6-14A5-4DEC-8A05-79FFE352B1A4}" destId="{3E61D53E-F1D5-427B-B082-F107F245961E}" srcOrd="2" destOrd="0" presId="urn:microsoft.com/office/officeart/2018/2/layout/IconVerticalSolidList"/>
    <dgm:cxn modelId="{E785C985-C77D-4449-AA3A-849300612A64}" type="presParOf" srcId="{3E61D53E-F1D5-427B-B082-F107F245961E}" destId="{6AD335A4-7B5A-4CF8-94A6-029D77F75359}" srcOrd="0" destOrd="0" presId="urn:microsoft.com/office/officeart/2018/2/layout/IconVerticalSolidList"/>
    <dgm:cxn modelId="{FB67A123-F53B-4E87-B4FC-704B435CBFD0}" type="presParOf" srcId="{3E61D53E-F1D5-427B-B082-F107F245961E}" destId="{7E9AFF58-3DB1-4B69-A406-B44EB32CB4DD}" srcOrd="1" destOrd="0" presId="urn:microsoft.com/office/officeart/2018/2/layout/IconVerticalSolidList"/>
    <dgm:cxn modelId="{258AE1E3-E584-41F0-B6CD-DC040DCDB0D9}" type="presParOf" srcId="{3E61D53E-F1D5-427B-B082-F107F245961E}" destId="{016D93AD-76D9-4CA0-B5E9-6F1DF06BD570}" srcOrd="2" destOrd="0" presId="urn:microsoft.com/office/officeart/2018/2/layout/IconVerticalSolidList"/>
    <dgm:cxn modelId="{60B7F288-E0B6-4C2B-9260-A24FC9363810}" type="presParOf" srcId="{3E61D53E-F1D5-427B-B082-F107F245961E}" destId="{FFD53FB0-0FDD-4387-97DD-C510C9A353CE}" srcOrd="3" destOrd="0" presId="urn:microsoft.com/office/officeart/2018/2/layout/IconVerticalSolidList"/>
    <dgm:cxn modelId="{DC795997-29C1-4E29-915C-E38A83075B03}" type="presParOf" srcId="{F2C403B6-14A5-4DEC-8A05-79FFE352B1A4}" destId="{67639457-E109-431C-A952-64EC419E7660}" srcOrd="3" destOrd="0" presId="urn:microsoft.com/office/officeart/2018/2/layout/IconVerticalSolidList"/>
    <dgm:cxn modelId="{6CFAD3E8-1321-44FB-89EC-935186CB973B}" type="presParOf" srcId="{F2C403B6-14A5-4DEC-8A05-79FFE352B1A4}" destId="{BF2B36D4-987D-4520-ABF2-D7356AE8B8BC}" srcOrd="4" destOrd="0" presId="urn:microsoft.com/office/officeart/2018/2/layout/IconVerticalSolidList"/>
    <dgm:cxn modelId="{5BFE09B9-EE0A-43DB-BB7E-B36920DF52DF}" type="presParOf" srcId="{BF2B36D4-987D-4520-ABF2-D7356AE8B8BC}" destId="{A43FF634-EA91-4709-827D-9F87F3856B03}" srcOrd="0" destOrd="0" presId="urn:microsoft.com/office/officeart/2018/2/layout/IconVerticalSolidList"/>
    <dgm:cxn modelId="{A56A066D-253B-4631-B252-070710004E09}" type="presParOf" srcId="{BF2B36D4-987D-4520-ABF2-D7356AE8B8BC}" destId="{109BCFF1-BA86-4C85-9F88-239D2D725A75}" srcOrd="1" destOrd="0" presId="urn:microsoft.com/office/officeart/2018/2/layout/IconVerticalSolidList"/>
    <dgm:cxn modelId="{F4944C70-826C-42E6-91A0-F42C8D0633DB}" type="presParOf" srcId="{BF2B36D4-987D-4520-ABF2-D7356AE8B8BC}" destId="{A6D3F2A3-6285-400E-B20D-D02DDA0FE5B8}" srcOrd="2" destOrd="0" presId="urn:microsoft.com/office/officeart/2018/2/layout/IconVerticalSolidList"/>
    <dgm:cxn modelId="{9CB9E1C9-72DC-4A03-A303-DBCC4A09CE6E}" type="presParOf" srcId="{BF2B36D4-987D-4520-ABF2-D7356AE8B8BC}" destId="{34D27F8C-F108-44A3-9F4F-4534850D17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4C836-669A-4629-9CBF-BD5193C704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93855-D62D-438E-81EE-523A10D503BB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dirty="0"/>
            <a:t>Avaliar o </a:t>
          </a:r>
          <a:r>
            <a:rPr lang="pt-BR" sz="2000" b="1" dirty="0"/>
            <a:t>patrimônio líquido </a:t>
          </a:r>
          <a:r>
            <a:rPr lang="pt-BR" sz="2000" dirty="0"/>
            <a:t>de um negócio ou o </a:t>
          </a:r>
          <a:r>
            <a:rPr lang="pt-BR" sz="2000" b="1" dirty="0"/>
            <a:t>negócio em si</a:t>
          </a:r>
          <a:r>
            <a:rPr lang="pt-BR" sz="2000" b="0" dirty="0"/>
            <a:t>?</a:t>
          </a:r>
          <a:endParaRPr lang="en-US" sz="2000" b="0" dirty="0"/>
        </a:p>
      </dgm:t>
    </dgm:pt>
    <dgm:pt modelId="{0DB6A487-0434-4E01-B43F-EE408FE4C4B9}" type="parTrans" cxnId="{45925162-780F-4A22-B723-6C435EAFE22D}">
      <dgm:prSet/>
      <dgm:spPr/>
      <dgm:t>
        <a:bodyPr/>
        <a:lstStyle/>
        <a:p>
          <a:endParaRPr lang="en-US"/>
        </a:p>
      </dgm:t>
    </dgm:pt>
    <dgm:pt modelId="{90FE97A3-9618-472E-9E41-57A1AA8D0725}" type="sibTrans" cxnId="{45925162-780F-4A22-B723-6C435EAFE22D}">
      <dgm:prSet/>
      <dgm:spPr/>
      <dgm:t>
        <a:bodyPr/>
        <a:lstStyle/>
        <a:p>
          <a:endParaRPr lang="en-US"/>
        </a:p>
      </dgm:t>
    </dgm:pt>
    <dgm:pt modelId="{CFF69B13-52C0-4380-ABFB-FF584D97367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b="1" dirty="0"/>
            <a:t>Patrimônio líquido: </a:t>
          </a:r>
          <a:r>
            <a:rPr lang="pt-BR" sz="2000" b="0" dirty="0"/>
            <a:t>considerar</a:t>
          </a:r>
          <a:r>
            <a:rPr lang="pt-BR" sz="2000" b="1" dirty="0"/>
            <a:t> </a:t>
          </a:r>
          <a:r>
            <a:rPr lang="pt-BR" sz="2000" b="0" dirty="0"/>
            <a:t>a participação acionária no negócio, e isso é chamado de avaliação patrimonial; o valor presente é o valor só do patrimônio.</a:t>
          </a:r>
          <a:endParaRPr lang="en-US" sz="2000" b="0" dirty="0"/>
        </a:p>
      </dgm:t>
    </dgm:pt>
    <dgm:pt modelId="{FEEB1D42-3C98-4BE4-9425-0B2C8C8DDB35}" type="parTrans" cxnId="{A67377D7-4BC6-4D99-85D8-AB422A4275AF}">
      <dgm:prSet/>
      <dgm:spPr/>
      <dgm:t>
        <a:bodyPr/>
        <a:lstStyle/>
        <a:p>
          <a:endParaRPr lang="en-US"/>
        </a:p>
      </dgm:t>
    </dgm:pt>
    <dgm:pt modelId="{12C4C777-CDB6-4A9D-B0A2-3754E814AD3A}" type="sibTrans" cxnId="{A67377D7-4BC6-4D99-85D8-AB422A4275AF}">
      <dgm:prSet/>
      <dgm:spPr/>
      <dgm:t>
        <a:bodyPr/>
        <a:lstStyle/>
        <a:p>
          <a:endParaRPr lang="en-US"/>
        </a:p>
      </dgm:t>
    </dgm:pt>
    <dgm:pt modelId="{BC1BF901-BCA2-4C8C-AF4B-2ED2BE037DB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b="1" dirty="0"/>
            <a:t>Negócio em si: </a:t>
          </a:r>
          <a:r>
            <a:rPr lang="pt-BR" sz="2000" b="0" dirty="0"/>
            <a:t>considerar</a:t>
          </a:r>
          <a:r>
            <a:rPr lang="pt-BR" sz="2000" b="1" dirty="0"/>
            <a:t> </a:t>
          </a:r>
          <a:r>
            <a:rPr lang="pt-BR" sz="2000" b="0" dirty="0"/>
            <a:t>tanto ativos existentes quanto ativos de crescimento; o valor presente é o valor de toda a empresa (com ativos existentes e de crescimento).</a:t>
          </a:r>
          <a:endParaRPr lang="en-US" sz="2000" b="0" dirty="0"/>
        </a:p>
      </dgm:t>
    </dgm:pt>
    <dgm:pt modelId="{E8AC0F42-803C-4CB3-A17A-50CDEDCA5C69}" type="parTrans" cxnId="{F6E55DD1-4721-464F-BEF0-1585134E92EE}">
      <dgm:prSet/>
      <dgm:spPr/>
      <dgm:t>
        <a:bodyPr/>
        <a:lstStyle/>
        <a:p>
          <a:endParaRPr lang="en-US"/>
        </a:p>
      </dgm:t>
    </dgm:pt>
    <dgm:pt modelId="{284D4688-B790-4BC0-A1EC-D6EDF2AB4ED6}" type="sibTrans" cxnId="{F6E55DD1-4721-464F-BEF0-1585134E92EE}">
      <dgm:prSet/>
      <dgm:spPr/>
      <dgm:t>
        <a:bodyPr/>
        <a:lstStyle/>
        <a:p>
          <a:endParaRPr lang="en-US"/>
        </a:p>
      </dgm:t>
    </dgm:pt>
    <dgm:pt modelId="{F2C403B6-14A5-4DEC-8A05-79FFE352B1A4}" type="pres">
      <dgm:prSet presAssocID="{05E4C836-669A-4629-9CBF-BD5193C70417}" presName="root" presStyleCnt="0">
        <dgm:presLayoutVars>
          <dgm:dir/>
          <dgm:resizeHandles val="exact"/>
        </dgm:presLayoutVars>
      </dgm:prSet>
      <dgm:spPr/>
    </dgm:pt>
    <dgm:pt modelId="{0C9CDE42-8589-4843-8F25-E65B77D168F5}" type="pres">
      <dgm:prSet presAssocID="{88393855-D62D-438E-81EE-523A10D503BB}" presName="compNode" presStyleCnt="0"/>
      <dgm:spPr/>
    </dgm:pt>
    <dgm:pt modelId="{AAFCEC2F-A763-444C-A4AA-4EAEC067AB48}" type="pres">
      <dgm:prSet presAssocID="{88393855-D62D-438E-81EE-523A10D503BB}" presName="bgRect" presStyleLbl="bgShp" presStyleIdx="0" presStyleCnt="3" custLinFactY="-23693" custLinFactNeighborX="-662" custLinFactNeighborY="-100000"/>
      <dgm:spPr/>
    </dgm:pt>
    <dgm:pt modelId="{029D4675-9BE4-473B-AEA6-E25F882E09C3}" type="pres">
      <dgm:prSet presAssocID="{88393855-D62D-438E-81EE-523A10D503BB}" presName="iconRect" presStyleLbl="node1" presStyleIdx="0" presStyleCnt="3"/>
      <dgm:spPr>
        <a:solidFill>
          <a:schemeClr val="accent2">
            <a:lumMod val="75000"/>
          </a:schemeClr>
        </a:solidFill>
      </dgm:spPr>
    </dgm:pt>
    <dgm:pt modelId="{1E405655-4807-437E-AA0A-13D058DE04DD}" type="pres">
      <dgm:prSet presAssocID="{88393855-D62D-438E-81EE-523A10D503BB}" presName="spaceRect" presStyleCnt="0"/>
      <dgm:spPr/>
    </dgm:pt>
    <dgm:pt modelId="{742A633D-3487-4144-900A-35C232ED68ED}" type="pres">
      <dgm:prSet presAssocID="{88393855-D62D-438E-81EE-523A10D503BB}" presName="parTx" presStyleLbl="revTx" presStyleIdx="0" presStyleCnt="3">
        <dgm:presLayoutVars>
          <dgm:chMax val="0"/>
          <dgm:chPref val="0"/>
        </dgm:presLayoutVars>
      </dgm:prSet>
      <dgm:spPr/>
    </dgm:pt>
    <dgm:pt modelId="{739016B1-BF5E-4D3A-9935-EB8F208D13BB}" type="pres">
      <dgm:prSet presAssocID="{90FE97A3-9618-472E-9E41-57A1AA8D0725}" presName="sibTrans" presStyleCnt="0"/>
      <dgm:spPr/>
    </dgm:pt>
    <dgm:pt modelId="{3E61D53E-F1D5-427B-B082-F107F245961E}" type="pres">
      <dgm:prSet presAssocID="{CFF69B13-52C0-4380-ABFB-FF584D97367F}" presName="compNode" presStyleCnt="0"/>
      <dgm:spPr/>
    </dgm:pt>
    <dgm:pt modelId="{6AD335A4-7B5A-4CF8-94A6-029D77F75359}" type="pres">
      <dgm:prSet presAssocID="{CFF69B13-52C0-4380-ABFB-FF584D97367F}" presName="bgRect" presStyleLbl="bgShp" presStyleIdx="1" presStyleCnt="3"/>
      <dgm:spPr/>
    </dgm:pt>
    <dgm:pt modelId="{7E9AFF58-3DB1-4B69-A406-B44EB32CB4DD}" type="pres">
      <dgm:prSet presAssocID="{CFF69B13-52C0-4380-ABFB-FF584D97367F}" presName="iconRect" presStyleLbl="node1" presStyleIdx="1" presStyleCnt="3"/>
      <dgm:spPr>
        <a:solidFill>
          <a:schemeClr val="accent2">
            <a:lumMod val="75000"/>
          </a:schemeClr>
        </a:solidFill>
      </dgm:spPr>
    </dgm:pt>
    <dgm:pt modelId="{016D93AD-76D9-4CA0-B5E9-6F1DF06BD570}" type="pres">
      <dgm:prSet presAssocID="{CFF69B13-52C0-4380-ABFB-FF584D97367F}" presName="spaceRect" presStyleCnt="0"/>
      <dgm:spPr/>
    </dgm:pt>
    <dgm:pt modelId="{FFD53FB0-0FDD-4387-97DD-C510C9A353CE}" type="pres">
      <dgm:prSet presAssocID="{CFF69B13-52C0-4380-ABFB-FF584D97367F}" presName="parTx" presStyleLbl="revTx" presStyleIdx="1" presStyleCnt="3">
        <dgm:presLayoutVars>
          <dgm:chMax val="0"/>
          <dgm:chPref val="0"/>
        </dgm:presLayoutVars>
      </dgm:prSet>
      <dgm:spPr/>
    </dgm:pt>
    <dgm:pt modelId="{67639457-E109-431C-A952-64EC419E7660}" type="pres">
      <dgm:prSet presAssocID="{12C4C777-CDB6-4A9D-B0A2-3754E814AD3A}" presName="sibTrans" presStyleCnt="0"/>
      <dgm:spPr/>
    </dgm:pt>
    <dgm:pt modelId="{BF2B36D4-987D-4520-ABF2-D7356AE8B8BC}" type="pres">
      <dgm:prSet presAssocID="{BC1BF901-BCA2-4C8C-AF4B-2ED2BE037DB4}" presName="compNode" presStyleCnt="0"/>
      <dgm:spPr/>
    </dgm:pt>
    <dgm:pt modelId="{A43FF634-EA91-4709-827D-9F87F3856B03}" type="pres">
      <dgm:prSet presAssocID="{BC1BF901-BCA2-4C8C-AF4B-2ED2BE037DB4}" presName="bgRect" presStyleLbl="bgShp" presStyleIdx="2" presStyleCnt="3" custLinFactNeighborX="-258" custLinFactNeighborY="276"/>
      <dgm:spPr/>
    </dgm:pt>
    <dgm:pt modelId="{109BCFF1-BA86-4C85-9F88-239D2D725A75}" type="pres">
      <dgm:prSet presAssocID="{BC1BF901-BCA2-4C8C-AF4B-2ED2BE037DB4}" presName="iconRect" presStyleLbl="node1" presStyleIdx="2" presStyleCnt="3"/>
      <dgm:spPr>
        <a:solidFill>
          <a:schemeClr val="accent2">
            <a:lumMod val="75000"/>
          </a:schemeClr>
        </a:solidFill>
      </dgm:spPr>
    </dgm:pt>
    <dgm:pt modelId="{A6D3F2A3-6285-400E-B20D-D02DDA0FE5B8}" type="pres">
      <dgm:prSet presAssocID="{BC1BF901-BCA2-4C8C-AF4B-2ED2BE037DB4}" presName="spaceRect" presStyleCnt="0"/>
      <dgm:spPr/>
    </dgm:pt>
    <dgm:pt modelId="{34D27F8C-F108-44A3-9F4F-4534850D1728}" type="pres">
      <dgm:prSet presAssocID="{BC1BF901-BCA2-4C8C-AF4B-2ED2BE037DB4}" presName="parTx" presStyleLbl="revTx" presStyleIdx="2" presStyleCnt="3" custLinFactNeighborY="98924">
        <dgm:presLayoutVars>
          <dgm:chMax val="0"/>
          <dgm:chPref val="0"/>
        </dgm:presLayoutVars>
      </dgm:prSet>
      <dgm:spPr/>
    </dgm:pt>
  </dgm:ptLst>
  <dgm:cxnLst>
    <dgm:cxn modelId="{45925162-780F-4A22-B723-6C435EAFE22D}" srcId="{05E4C836-669A-4629-9CBF-BD5193C70417}" destId="{88393855-D62D-438E-81EE-523A10D503BB}" srcOrd="0" destOrd="0" parTransId="{0DB6A487-0434-4E01-B43F-EE408FE4C4B9}" sibTransId="{90FE97A3-9618-472E-9E41-57A1AA8D0725}"/>
    <dgm:cxn modelId="{B48AA167-A052-4DAF-A02B-E884426914E5}" type="presOf" srcId="{05E4C836-669A-4629-9CBF-BD5193C70417}" destId="{F2C403B6-14A5-4DEC-8A05-79FFE352B1A4}" srcOrd="0" destOrd="0" presId="urn:microsoft.com/office/officeart/2018/2/layout/IconVerticalSolidList"/>
    <dgm:cxn modelId="{DA16BB57-FAD8-46BB-B1E8-DD5911571FFF}" type="presOf" srcId="{88393855-D62D-438E-81EE-523A10D503BB}" destId="{742A633D-3487-4144-900A-35C232ED68ED}" srcOrd="0" destOrd="0" presId="urn:microsoft.com/office/officeart/2018/2/layout/IconVerticalSolidList"/>
    <dgm:cxn modelId="{49DA4EAB-E9E3-45D5-AD29-6B9987369B5D}" type="presOf" srcId="{CFF69B13-52C0-4380-ABFB-FF584D97367F}" destId="{FFD53FB0-0FDD-4387-97DD-C510C9A353CE}" srcOrd="0" destOrd="0" presId="urn:microsoft.com/office/officeart/2018/2/layout/IconVerticalSolidList"/>
    <dgm:cxn modelId="{F0E6BCCC-FE6B-4EB0-963E-8B594AF3EACF}" type="presOf" srcId="{BC1BF901-BCA2-4C8C-AF4B-2ED2BE037DB4}" destId="{34D27F8C-F108-44A3-9F4F-4534850D1728}" srcOrd="0" destOrd="0" presId="urn:microsoft.com/office/officeart/2018/2/layout/IconVerticalSolidList"/>
    <dgm:cxn modelId="{F6E55DD1-4721-464F-BEF0-1585134E92EE}" srcId="{05E4C836-669A-4629-9CBF-BD5193C70417}" destId="{BC1BF901-BCA2-4C8C-AF4B-2ED2BE037DB4}" srcOrd="2" destOrd="0" parTransId="{E8AC0F42-803C-4CB3-A17A-50CDEDCA5C69}" sibTransId="{284D4688-B790-4BC0-A1EC-D6EDF2AB4ED6}"/>
    <dgm:cxn modelId="{A67377D7-4BC6-4D99-85D8-AB422A4275AF}" srcId="{05E4C836-669A-4629-9CBF-BD5193C70417}" destId="{CFF69B13-52C0-4380-ABFB-FF584D97367F}" srcOrd="1" destOrd="0" parTransId="{FEEB1D42-3C98-4BE4-9425-0B2C8C8DDB35}" sibTransId="{12C4C777-CDB6-4A9D-B0A2-3754E814AD3A}"/>
    <dgm:cxn modelId="{E5868703-41AB-4E38-AF5D-2FA1F157EBAB}" type="presParOf" srcId="{F2C403B6-14A5-4DEC-8A05-79FFE352B1A4}" destId="{0C9CDE42-8589-4843-8F25-E65B77D168F5}" srcOrd="0" destOrd="0" presId="urn:microsoft.com/office/officeart/2018/2/layout/IconVerticalSolidList"/>
    <dgm:cxn modelId="{73150BEC-9675-4CCD-82AD-B5453797F3E1}" type="presParOf" srcId="{0C9CDE42-8589-4843-8F25-E65B77D168F5}" destId="{AAFCEC2F-A763-444C-A4AA-4EAEC067AB48}" srcOrd="0" destOrd="0" presId="urn:microsoft.com/office/officeart/2018/2/layout/IconVerticalSolidList"/>
    <dgm:cxn modelId="{2CDDD72A-F025-4B13-888E-08E331C0278B}" type="presParOf" srcId="{0C9CDE42-8589-4843-8F25-E65B77D168F5}" destId="{029D4675-9BE4-473B-AEA6-E25F882E09C3}" srcOrd="1" destOrd="0" presId="urn:microsoft.com/office/officeart/2018/2/layout/IconVerticalSolidList"/>
    <dgm:cxn modelId="{7CBB2D90-F12A-4244-9779-8CDF757B6D93}" type="presParOf" srcId="{0C9CDE42-8589-4843-8F25-E65B77D168F5}" destId="{1E405655-4807-437E-AA0A-13D058DE04DD}" srcOrd="2" destOrd="0" presId="urn:microsoft.com/office/officeart/2018/2/layout/IconVerticalSolidList"/>
    <dgm:cxn modelId="{AB62FC41-A697-4BE6-A766-011188D78E73}" type="presParOf" srcId="{0C9CDE42-8589-4843-8F25-E65B77D168F5}" destId="{742A633D-3487-4144-900A-35C232ED68ED}" srcOrd="3" destOrd="0" presId="urn:microsoft.com/office/officeart/2018/2/layout/IconVerticalSolidList"/>
    <dgm:cxn modelId="{73B88179-7C9B-4413-95D3-345206F4714B}" type="presParOf" srcId="{F2C403B6-14A5-4DEC-8A05-79FFE352B1A4}" destId="{739016B1-BF5E-4D3A-9935-EB8F208D13BB}" srcOrd="1" destOrd="0" presId="urn:microsoft.com/office/officeart/2018/2/layout/IconVerticalSolidList"/>
    <dgm:cxn modelId="{537A5FD3-072B-44BC-A964-317A663CEACD}" type="presParOf" srcId="{F2C403B6-14A5-4DEC-8A05-79FFE352B1A4}" destId="{3E61D53E-F1D5-427B-B082-F107F245961E}" srcOrd="2" destOrd="0" presId="urn:microsoft.com/office/officeart/2018/2/layout/IconVerticalSolidList"/>
    <dgm:cxn modelId="{E785C985-C77D-4449-AA3A-849300612A64}" type="presParOf" srcId="{3E61D53E-F1D5-427B-B082-F107F245961E}" destId="{6AD335A4-7B5A-4CF8-94A6-029D77F75359}" srcOrd="0" destOrd="0" presId="urn:microsoft.com/office/officeart/2018/2/layout/IconVerticalSolidList"/>
    <dgm:cxn modelId="{FB67A123-F53B-4E87-B4FC-704B435CBFD0}" type="presParOf" srcId="{3E61D53E-F1D5-427B-B082-F107F245961E}" destId="{7E9AFF58-3DB1-4B69-A406-B44EB32CB4DD}" srcOrd="1" destOrd="0" presId="urn:microsoft.com/office/officeart/2018/2/layout/IconVerticalSolidList"/>
    <dgm:cxn modelId="{258AE1E3-E584-41F0-B6CD-DC040DCDB0D9}" type="presParOf" srcId="{3E61D53E-F1D5-427B-B082-F107F245961E}" destId="{016D93AD-76D9-4CA0-B5E9-6F1DF06BD570}" srcOrd="2" destOrd="0" presId="urn:microsoft.com/office/officeart/2018/2/layout/IconVerticalSolidList"/>
    <dgm:cxn modelId="{60B7F288-E0B6-4C2B-9260-A24FC9363810}" type="presParOf" srcId="{3E61D53E-F1D5-427B-B082-F107F245961E}" destId="{FFD53FB0-0FDD-4387-97DD-C510C9A353CE}" srcOrd="3" destOrd="0" presId="urn:microsoft.com/office/officeart/2018/2/layout/IconVerticalSolidList"/>
    <dgm:cxn modelId="{DC795997-29C1-4E29-915C-E38A83075B03}" type="presParOf" srcId="{F2C403B6-14A5-4DEC-8A05-79FFE352B1A4}" destId="{67639457-E109-431C-A952-64EC419E7660}" srcOrd="3" destOrd="0" presId="urn:microsoft.com/office/officeart/2018/2/layout/IconVerticalSolidList"/>
    <dgm:cxn modelId="{6CFAD3E8-1321-44FB-89EC-935186CB973B}" type="presParOf" srcId="{F2C403B6-14A5-4DEC-8A05-79FFE352B1A4}" destId="{BF2B36D4-987D-4520-ABF2-D7356AE8B8BC}" srcOrd="4" destOrd="0" presId="urn:microsoft.com/office/officeart/2018/2/layout/IconVerticalSolidList"/>
    <dgm:cxn modelId="{5BFE09B9-EE0A-43DB-BB7E-B36920DF52DF}" type="presParOf" srcId="{BF2B36D4-987D-4520-ABF2-D7356AE8B8BC}" destId="{A43FF634-EA91-4709-827D-9F87F3856B03}" srcOrd="0" destOrd="0" presId="urn:microsoft.com/office/officeart/2018/2/layout/IconVerticalSolidList"/>
    <dgm:cxn modelId="{A56A066D-253B-4631-B252-070710004E09}" type="presParOf" srcId="{BF2B36D4-987D-4520-ABF2-D7356AE8B8BC}" destId="{109BCFF1-BA86-4C85-9F88-239D2D725A75}" srcOrd="1" destOrd="0" presId="urn:microsoft.com/office/officeart/2018/2/layout/IconVerticalSolidList"/>
    <dgm:cxn modelId="{F4944C70-826C-42E6-91A0-F42C8D0633DB}" type="presParOf" srcId="{BF2B36D4-987D-4520-ABF2-D7356AE8B8BC}" destId="{A6D3F2A3-6285-400E-B20D-D02DDA0FE5B8}" srcOrd="2" destOrd="0" presId="urn:microsoft.com/office/officeart/2018/2/layout/IconVerticalSolidList"/>
    <dgm:cxn modelId="{9CB9E1C9-72DC-4A03-A303-DBCC4A09CE6E}" type="presParOf" srcId="{BF2B36D4-987D-4520-ABF2-D7356AE8B8BC}" destId="{34D27F8C-F108-44A3-9F4F-4534850D17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4C836-669A-4629-9CBF-BD5193C704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BF901-BCA2-4C8C-AF4B-2ED2BE037DB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b="1" dirty="0"/>
            <a:t>Valor presente ajustado: </a:t>
          </a:r>
          <a:r>
            <a:rPr lang="pt-BR" sz="2000" b="0" dirty="0"/>
            <a:t>considera a separação do uso de dívidas para financiar as operações de uma empresa, ou seja, o valor do financiamento da dívida, do valor dos ativos de uma empresa.</a:t>
          </a:r>
          <a:endParaRPr lang="en-US" sz="2000" b="0" dirty="0"/>
        </a:p>
      </dgm:t>
    </dgm:pt>
    <dgm:pt modelId="{E8AC0F42-803C-4CB3-A17A-50CDEDCA5C69}" type="parTrans" cxnId="{F6E55DD1-4721-464F-BEF0-1585134E92EE}">
      <dgm:prSet/>
      <dgm:spPr/>
      <dgm:t>
        <a:bodyPr/>
        <a:lstStyle/>
        <a:p>
          <a:endParaRPr lang="en-US"/>
        </a:p>
      </dgm:t>
    </dgm:pt>
    <dgm:pt modelId="{284D4688-B790-4BC0-A1EC-D6EDF2AB4ED6}" type="sibTrans" cxnId="{F6E55DD1-4721-464F-BEF0-1585134E92EE}">
      <dgm:prSet/>
      <dgm:spPr/>
      <dgm:t>
        <a:bodyPr/>
        <a:lstStyle/>
        <a:p>
          <a:endParaRPr lang="en-US"/>
        </a:p>
      </dgm:t>
    </dgm:pt>
    <dgm:pt modelId="{F2C403B6-14A5-4DEC-8A05-79FFE352B1A4}" type="pres">
      <dgm:prSet presAssocID="{05E4C836-669A-4629-9CBF-BD5193C70417}" presName="root" presStyleCnt="0">
        <dgm:presLayoutVars>
          <dgm:dir/>
          <dgm:resizeHandles val="exact"/>
        </dgm:presLayoutVars>
      </dgm:prSet>
      <dgm:spPr/>
    </dgm:pt>
    <dgm:pt modelId="{BF2B36D4-987D-4520-ABF2-D7356AE8B8BC}" type="pres">
      <dgm:prSet presAssocID="{BC1BF901-BCA2-4C8C-AF4B-2ED2BE037DB4}" presName="compNode" presStyleCnt="0"/>
      <dgm:spPr/>
    </dgm:pt>
    <dgm:pt modelId="{A43FF634-EA91-4709-827D-9F87F3856B03}" type="pres">
      <dgm:prSet presAssocID="{BC1BF901-BCA2-4C8C-AF4B-2ED2BE037DB4}" presName="bgRect" presStyleLbl="bgShp" presStyleIdx="0" presStyleCnt="1" custLinFactNeighborX="-7" custLinFactNeighborY="19782"/>
      <dgm:spPr/>
    </dgm:pt>
    <dgm:pt modelId="{109BCFF1-BA86-4C85-9F88-239D2D725A75}" type="pres">
      <dgm:prSet presAssocID="{BC1BF901-BCA2-4C8C-AF4B-2ED2BE037DB4}" presName="iconRect" presStyleLbl="node1" presStyleIdx="0" presStyleCnt="1" custLinFactNeighborX="-36905" custLinFactNeighborY="-4929"/>
      <dgm:spPr>
        <a:solidFill>
          <a:schemeClr val="accent2">
            <a:lumMod val="75000"/>
          </a:schemeClr>
        </a:solidFill>
      </dgm:spPr>
    </dgm:pt>
    <dgm:pt modelId="{A6D3F2A3-6285-400E-B20D-D02DDA0FE5B8}" type="pres">
      <dgm:prSet presAssocID="{BC1BF901-BCA2-4C8C-AF4B-2ED2BE037DB4}" presName="spaceRect" presStyleCnt="0"/>
      <dgm:spPr/>
    </dgm:pt>
    <dgm:pt modelId="{34D27F8C-F108-44A3-9F4F-4534850D1728}" type="pres">
      <dgm:prSet presAssocID="{BC1BF901-BCA2-4C8C-AF4B-2ED2BE037DB4}" presName="parTx" presStyleLbl="revTx" presStyleIdx="0" presStyleCnt="1" custScaleX="102840" custLinFactNeighborX="-3653" custLinFactNeighborY="-10770">
        <dgm:presLayoutVars>
          <dgm:chMax val="0"/>
          <dgm:chPref val="0"/>
        </dgm:presLayoutVars>
      </dgm:prSet>
      <dgm:spPr/>
    </dgm:pt>
  </dgm:ptLst>
  <dgm:cxnLst>
    <dgm:cxn modelId="{B48AA167-A052-4DAF-A02B-E884426914E5}" type="presOf" srcId="{05E4C836-669A-4629-9CBF-BD5193C70417}" destId="{F2C403B6-14A5-4DEC-8A05-79FFE352B1A4}" srcOrd="0" destOrd="0" presId="urn:microsoft.com/office/officeart/2018/2/layout/IconVerticalSolidList"/>
    <dgm:cxn modelId="{F0E6BCCC-FE6B-4EB0-963E-8B594AF3EACF}" type="presOf" srcId="{BC1BF901-BCA2-4C8C-AF4B-2ED2BE037DB4}" destId="{34D27F8C-F108-44A3-9F4F-4534850D1728}" srcOrd="0" destOrd="0" presId="urn:microsoft.com/office/officeart/2018/2/layout/IconVerticalSolidList"/>
    <dgm:cxn modelId="{F6E55DD1-4721-464F-BEF0-1585134E92EE}" srcId="{05E4C836-669A-4629-9CBF-BD5193C70417}" destId="{BC1BF901-BCA2-4C8C-AF4B-2ED2BE037DB4}" srcOrd="0" destOrd="0" parTransId="{E8AC0F42-803C-4CB3-A17A-50CDEDCA5C69}" sibTransId="{284D4688-B790-4BC0-A1EC-D6EDF2AB4ED6}"/>
    <dgm:cxn modelId="{6CFAD3E8-1321-44FB-89EC-935186CB973B}" type="presParOf" srcId="{F2C403B6-14A5-4DEC-8A05-79FFE352B1A4}" destId="{BF2B36D4-987D-4520-ABF2-D7356AE8B8BC}" srcOrd="0" destOrd="0" presId="urn:microsoft.com/office/officeart/2018/2/layout/IconVerticalSolidList"/>
    <dgm:cxn modelId="{5BFE09B9-EE0A-43DB-BB7E-B36920DF52DF}" type="presParOf" srcId="{BF2B36D4-987D-4520-ABF2-D7356AE8B8BC}" destId="{A43FF634-EA91-4709-827D-9F87F3856B03}" srcOrd="0" destOrd="0" presId="urn:microsoft.com/office/officeart/2018/2/layout/IconVerticalSolidList"/>
    <dgm:cxn modelId="{A56A066D-253B-4631-B252-070710004E09}" type="presParOf" srcId="{BF2B36D4-987D-4520-ABF2-D7356AE8B8BC}" destId="{109BCFF1-BA86-4C85-9F88-239D2D725A75}" srcOrd="1" destOrd="0" presId="urn:microsoft.com/office/officeart/2018/2/layout/IconVerticalSolidList"/>
    <dgm:cxn modelId="{F4944C70-826C-42E6-91A0-F42C8D0633DB}" type="presParOf" srcId="{BF2B36D4-987D-4520-ABF2-D7356AE8B8BC}" destId="{A6D3F2A3-6285-400E-B20D-D02DDA0FE5B8}" srcOrd="2" destOrd="0" presId="urn:microsoft.com/office/officeart/2018/2/layout/IconVerticalSolidList"/>
    <dgm:cxn modelId="{9CB9E1C9-72DC-4A03-A303-DBCC4A09CE6E}" type="presParOf" srcId="{BF2B36D4-987D-4520-ABF2-D7356AE8B8BC}" destId="{34D27F8C-F108-44A3-9F4F-4534850D17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4C836-669A-4629-9CBF-BD5193C704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93855-D62D-438E-81EE-523A10D503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Avaliar o fluxo como valor </a:t>
          </a:r>
          <a:r>
            <a:rPr lang="pt-BR" sz="2000" b="1" dirty="0"/>
            <a:t>baseado nos retornos em excesso </a:t>
          </a:r>
          <a:r>
            <a:rPr lang="pt-BR" sz="2000" dirty="0"/>
            <a:t>ou no </a:t>
          </a:r>
          <a:r>
            <a:rPr lang="pt-BR" sz="2000" b="1" dirty="0"/>
            <a:t>valor presente ajustado</a:t>
          </a:r>
          <a:r>
            <a:rPr lang="pt-BR" sz="2000" b="0" dirty="0"/>
            <a:t>?</a:t>
          </a:r>
          <a:endParaRPr lang="en-US" sz="2000" b="0" dirty="0"/>
        </a:p>
      </dgm:t>
    </dgm:pt>
    <dgm:pt modelId="{0DB6A487-0434-4E01-B43F-EE408FE4C4B9}" type="parTrans" cxnId="{45925162-780F-4A22-B723-6C435EAFE22D}">
      <dgm:prSet/>
      <dgm:spPr/>
      <dgm:t>
        <a:bodyPr/>
        <a:lstStyle/>
        <a:p>
          <a:endParaRPr lang="en-US"/>
        </a:p>
      </dgm:t>
    </dgm:pt>
    <dgm:pt modelId="{90FE97A3-9618-472E-9E41-57A1AA8D0725}" type="sibTrans" cxnId="{45925162-780F-4A22-B723-6C435EAFE22D}">
      <dgm:prSet/>
      <dgm:spPr/>
      <dgm:t>
        <a:bodyPr/>
        <a:lstStyle/>
        <a:p>
          <a:endParaRPr lang="en-US"/>
        </a:p>
      </dgm:t>
    </dgm:pt>
    <dgm:pt modelId="{F2C403B6-14A5-4DEC-8A05-79FFE352B1A4}" type="pres">
      <dgm:prSet presAssocID="{05E4C836-669A-4629-9CBF-BD5193C70417}" presName="root" presStyleCnt="0">
        <dgm:presLayoutVars>
          <dgm:dir/>
          <dgm:resizeHandles val="exact"/>
        </dgm:presLayoutVars>
      </dgm:prSet>
      <dgm:spPr/>
    </dgm:pt>
    <dgm:pt modelId="{0C9CDE42-8589-4843-8F25-E65B77D168F5}" type="pres">
      <dgm:prSet presAssocID="{88393855-D62D-438E-81EE-523A10D503BB}" presName="compNode" presStyleCnt="0"/>
      <dgm:spPr/>
    </dgm:pt>
    <dgm:pt modelId="{AAFCEC2F-A763-444C-A4AA-4EAEC067AB48}" type="pres">
      <dgm:prSet presAssocID="{88393855-D62D-438E-81EE-523A10D503BB}" presName="bgRect" presStyleLbl="bgShp" presStyleIdx="0" presStyleCnt="1"/>
      <dgm:spPr/>
    </dgm:pt>
    <dgm:pt modelId="{029D4675-9BE4-473B-AEA6-E25F882E09C3}" type="pres">
      <dgm:prSet presAssocID="{88393855-D62D-438E-81EE-523A10D503BB}" presName="iconRect" presStyleLbl="node1" presStyleIdx="0" presStyleCnt="1"/>
      <dgm:spPr>
        <a:solidFill>
          <a:schemeClr val="accent2">
            <a:lumMod val="75000"/>
          </a:schemeClr>
        </a:solidFill>
      </dgm:spPr>
    </dgm:pt>
    <dgm:pt modelId="{1E405655-4807-437E-AA0A-13D058DE04DD}" type="pres">
      <dgm:prSet presAssocID="{88393855-D62D-438E-81EE-523A10D503BB}" presName="spaceRect" presStyleCnt="0"/>
      <dgm:spPr/>
    </dgm:pt>
    <dgm:pt modelId="{742A633D-3487-4144-900A-35C232ED68ED}" type="pres">
      <dgm:prSet presAssocID="{88393855-D62D-438E-81EE-523A10D503BB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45925162-780F-4A22-B723-6C435EAFE22D}" srcId="{05E4C836-669A-4629-9CBF-BD5193C70417}" destId="{88393855-D62D-438E-81EE-523A10D503BB}" srcOrd="0" destOrd="0" parTransId="{0DB6A487-0434-4E01-B43F-EE408FE4C4B9}" sibTransId="{90FE97A3-9618-472E-9E41-57A1AA8D0725}"/>
    <dgm:cxn modelId="{B48AA167-A052-4DAF-A02B-E884426914E5}" type="presOf" srcId="{05E4C836-669A-4629-9CBF-BD5193C70417}" destId="{F2C403B6-14A5-4DEC-8A05-79FFE352B1A4}" srcOrd="0" destOrd="0" presId="urn:microsoft.com/office/officeart/2018/2/layout/IconVerticalSolidList"/>
    <dgm:cxn modelId="{DA16BB57-FAD8-46BB-B1E8-DD5911571FFF}" type="presOf" srcId="{88393855-D62D-438E-81EE-523A10D503BB}" destId="{742A633D-3487-4144-900A-35C232ED68ED}" srcOrd="0" destOrd="0" presId="urn:microsoft.com/office/officeart/2018/2/layout/IconVerticalSolidList"/>
    <dgm:cxn modelId="{E5868703-41AB-4E38-AF5D-2FA1F157EBAB}" type="presParOf" srcId="{F2C403B6-14A5-4DEC-8A05-79FFE352B1A4}" destId="{0C9CDE42-8589-4843-8F25-E65B77D168F5}" srcOrd="0" destOrd="0" presId="urn:microsoft.com/office/officeart/2018/2/layout/IconVerticalSolidList"/>
    <dgm:cxn modelId="{73150BEC-9675-4CCD-82AD-B5453797F3E1}" type="presParOf" srcId="{0C9CDE42-8589-4843-8F25-E65B77D168F5}" destId="{AAFCEC2F-A763-444C-A4AA-4EAEC067AB48}" srcOrd="0" destOrd="0" presId="urn:microsoft.com/office/officeart/2018/2/layout/IconVerticalSolidList"/>
    <dgm:cxn modelId="{2CDDD72A-F025-4B13-888E-08E331C0278B}" type="presParOf" srcId="{0C9CDE42-8589-4843-8F25-E65B77D168F5}" destId="{029D4675-9BE4-473B-AEA6-E25F882E09C3}" srcOrd="1" destOrd="0" presId="urn:microsoft.com/office/officeart/2018/2/layout/IconVerticalSolidList"/>
    <dgm:cxn modelId="{7CBB2D90-F12A-4244-9779-8CDF757B6D93}" type="presParOf" srcId="{0C9CDE42-8589-4843-8F25-E65B77D168F5}" destId="{1E405655-4807-437E-AA0A-13D058DE04DD}" srcOrd="2" destOrd="0" presId="urn:microsoft.com/office/officeart/2018/2/layout/IconVerticalSolidList"/>
    <dgm:cxn modelId="{AB62FC41-A697-4BE6-A766-011188D78E73}" type="presParOf" srcId="{0C9CDE42-8589-4843-8F25-E65B77D168F5}" destId="{742A633D-3487-4144-900A-35C232ED68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E4C836-669A-4629-9CBF-BD5193C704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69B13-52C0-4380-ABFB-FF584D97367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000" b="1" dirty="0"/>
            <a:t>Retorno em excesso: </a:t>
          </a:r>
          <a:r>
            <a:rPr lang="pt-BR" sz="2000" b="0" dirty="0"/>
            <a:t>considera</a:t>
          </a:r>
          <a:r>
            <a:rPr lang="pt-BR" sz="2000" b="1" dirty="0"/>
            <a:t> </a:t>
          </a:r>
          <a:r>
            <a:rPr lang="pt-BR" sz="2000" b="0" dirty="0"/>
            <a:t>fluxos de caixa acima ou abaixo do fluxo de caixa de retorno normal, que é o retorno exigido ajustado ao risco.</a:t>
          </a:r>
          <a:endParaRPr lang="en-US" sz="2000" b="0" dirty="0"/>
        </a:p>
      </dgm:t>
    </dgm:pt>
    <dgm:pt modelId="{FEEB1D42-3C98-4BE4-9425-0B2C8C8DDB35}" type="parTrans" cxnId="{A67377D7-4BC6-4D99-85D8-AB422A4275AF}">
      <dgm:prSet/>
      <dgm:spPr/>
      <dgm:t>
        <a:bodyPr/>
        <a:lstStyle/>
        <a:p>
          <a:endParaRPr lang="en-US"/>
        </a:p>
      </dgm:t>
    </dgm:pt>
    <dgm:pt modelId="{12C4C777-CDB6-4A9D-B0A2-3754E814AD3A}" type="sibTrans" cxnId="{A67377D7-4BC6-4D99-85D8-AB422A4275AF}">
      <dgm:prSet/>
      <dgm:spPr/>
      <dgm:t>
        <a:bodyPr/>
        <a:lstStyle/>
        <a:p>
          <a:endParaRPr lang="en-US"/>
        </a:p>
      </dgm:t>
    </dgm:pt>
    <dgm:pt modelId="{F2C403B6-14A5-4DEC-8A05-79FFE352B1A4}" type="pres">
      <dgm:prSet presAssocID="{05E4C836-669A-4629-9CBF-BD5193C70417}" presName="root" presStyleCnt="0">
        <dgm:presLayoutVars>
          <dgm:dir/>
          <dgm:resizeHandles val="exact"/>
        </dgm:presLayoutVars>
      </dgm:prSet>
      <dgm:spPr/>
    </dgm:pt>
    <dgm:pt modelId="{3E61D53E-F1D5-427B-B082-F107F245961E}" type="pres">
      <dgm:prSet presAssocID="{CFF69B13-52C0-4380-ABFB-FF584D97367F}" presName="compNode" presStyleCnt="0"/>
      <dgm:spPr/>
    </dgm:pt>
    <dgm:pt modelId="{6AD335A4-7B5A-4CF8-94A6-029D77F75359}" type="pres">
      <dgm:prSet presAssocID="{CFF69B13-52C0-4380-ABFB-FF584D97367F}" presName="bgRect" presStyleLbl="bgShp" presStyleIdx="0" presStyleCnt="1" custLinFactNeighborX="0" custLinFactNeighborY="-19161"/>
      <dgm:spPr/>
    </dgm:pt>
    <dgm:pt modelId="{7E9AFF58-3DB1-4B69-A406-B44EB32CB4DD}" type="pres">
      <dgm:prSet presAssocID="{CFF69B13-52C0-4380-ABFB-FF584D97367F}" presName="iconRect" presStyleLbl="node1" presStyleIdx="0" presStyleCnt="1" custLinFactNeighborX="-1653" custLinFactNeighborY="-39680"/>
      <dgm:spPr>
        <a:solidFill>
          <a:schemeClr val="accent2">
            <a:lumMod val="75000"/>
          </a:schemeClr>
        </a:solidFill>
      </dgm:spPr>
    </dgm:pt>
    <dgm:pt modelId="{016D93AD-76D9-4CA0-B5E9-6F1DF06BD570}" type="pres">
      <dgm:prSet presAssocID="{CFF69B13-52C0-4380-ABFB-FF584D97367F}" presName="spaceRect" presStyleCnt="0"/>
      <dgm:spPr/>
    </dgm:pt>
    <dgm:pt modelId="{FFD53FB0-0FDD-4387-97DD-C510C9A353CE}" type="pres">
      <dgm:prSet presAssocID="{CFF69B13-52C0-4380-ABFB-FF584D97367F}" presName="parTx" presStyleLbl="revTx" presStyleIdx="0" presStyleCnt="1" custLinFactNeighborX="-1311" custLinFactNeighborY="-16743">
        <dgm:presLayoutVars>
          <dgm:chMax val="0"/>
          <dgm:chPref val="0"/>
        </dgm:presLayoutVars>
      </dgm:prSet>
      <dgm:spPr/>
    </dgm:pt>
  </dgm:ptLst>
  <dgm:cxnLst>
    <dgm:cxn modelId="{B48AA167-A052-4DAF-A02B-E884426914E5}" type="presOf" srcId="{05E4C836-669A-4629-9CBF-BD5193C70417}" destId="{F2C403B6-14A5-4DEC-8A05-79FFE352B1A4}" srcOrd="0" destOrd="0" presId="urn:microsoft.com/office/officeart/2018/2/layout/IconVerticalSolidList"/>
    <dgm:cxn modelId="{49DA4EAB-E9E3-45D5-AD29-6B9987369B5D}" type="presOf" srcId="{CFF69B13-52C0-4380-ABFB-FF584D97367F}" destId="{FFD53FB0-0FDD-4387-97DD-C510C9A353CE}" srcOrd="0" destOrd="0" presId="urn:microsoft.com/office/officeart/2018/2/layout/IconVerticalSolidList"/>
    <dgm:cxn modelId="{A67377D7-4BC6-4D99-85D8-AB422A4275AF}" srcId="{05E4C836-669A-4629-9CBF-BD5193C70417}" destId="{CFF69B13-52C0-4380-ABFB-FF584D97367F}" srcOrd="0" destOrd="0" parTransId="{FEEB1D42-3C98-4BE4-9425-0B2C8C8DDB35}" sibTransId="{12C4C777-CDB6-4A9D-B0A2-3754E814AD3A}"/>
    <dgm:cxn modelId="{537A5FD3-072B-44BC-A964-317A663CEACD}" type="presParOf" srcId="{F2C403B6-14A5-4DEC-8A05-79FFE352B1A4}" destId="{3E61D53E-F1D5-427B-B082-F107F245961E}" srcOrd="0" destOrd="0" presId="urn:microsoft.com/office/officeart/2018/2/layout/IconVerticalSolidList"/>
    <dgm:cxn modelId="{E785C985-C77D-4449-AA3A-849300612A64}" type="presParOf" srcId="{3E61D53E-F1D5-427B-B082-F107F245961E}" destId="{6AD335A4-7B5A-4CF8-94A6-029D77F75359}" srcOrd="0" destOrd="0" presId="urn:microsoft.com/office/officeart/2018/2/layout/IconVerticalSolidList"/>
    <dgm:cxn modelId="{FB67A123-F53B-4E87-B4FC-704B435CBFD0}" type="presParOf" srcId="{3E61D53E-F1D5-427B-B082-F107F245961E}" destId="{7E9AFF58-3DB1-4B69-A406-B44EB32CB4DD}" srcOrd="1" destOrd="0" presId="urn:microsoft.com/office/officeart/2018/2/layout/IconVerticalSolidList"/>
    <dgm:cxn modelId="{258AE1E3-E584-41F0-B6CD-DC040DCDB0D9}" type="presParOf" srcId="{3E61D53E-F1D5-427B-B082-F107F245961E}" destId="{016D93AD-76D9-4CA0-B5E9-6F1DF06BD570}" srcOrd="2" destOrd="0" presId="urn:microsoft.com/office/officeart/2018/2/layout/IconVerticalSolidList"/>
    <dgm:cxn modelId="{60B7F288-E0B6-4C2B-9260-A24FC9363810}" type="presParOf" srcId="{3E61D53E-F1D5-427B-B082-F107F245961E}" destId="{FFD53FB0-0FDD-4387-97DD-C510C9A353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68EA85-784B-49A0-A1BF-AC1415B1CB13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61FA44B4-B18D-4944-BD1F-7FF60A930F13}">
      <dgm:prSet phldrT="[Texto]"/>
      <dgm:spPr/>
      <dgm:t>
        <a:bodyPr/>
        <a:lstStyle/>
        <a:p>
          <a:r>
            <a:rPr lang="pt-BR" b="1" dirty="0"/>
            <a:t>Resultado econômico</a:t>
          </a:r>
        </a:p>
      </dgm:t>
    </dgm:pt>
    <dgm:pt modelId="{75332F9A-0624-4ABC-B019-F19693689141}" type="parTrans" cxnId="{4128392A-4D9E-4FAC-AEE4-AC3CD736C085}">
      <dgm:prSet/>
      <dgm:spPr/>
      <dgm:t>
        <a:bodyPr/>
        <a:lstStyle/>
        <a:p>
          <a:endParaRPr lang="pt-BR"/>
        </a:p>
      </dgm:t>
    </dgm:pt>
    <dgm:pt modelId="{CB26A864-EA31-4377-BA44-9BE8225029D7}" type="sibTrans" cxnId="{4128392A-4D9E-4FAC-AEE4-AC3CD736C085}">
      <dgm:prSet/>
      <dgm:spPr/>
      <dgm:t>
        <a:bodyPr/>
        <a:lstStyle/>
        <a:p>
          <a:endParaRPr lang="pt-BR"/>
        </a:p>
      </dgm:t>
    </dgm:pt>
    <dgm:pt modelId="{2A993739-D95B-4E73-BD9F-FDD59F994124}">
      <dgm:prSet phldrT="[Texto]"/>
      <dgm:spPr/>
      <dgm:t>
        <a:bodyPr/>
        <a:lstStyle/>
        <a:p>
          <a:r>
            <a:rPr lang="pt-BR" dirty="0"/>
            <a:t>Índices comparados a transações de empresas do mesmo segmento</a:t>
          </a:r>
        </a:p>
      </dgm:t>
    </dgm:pt>
    <dgm:pt modelId="{32BA012B-C997-4E1E-8D06-B925CFFC3A35}" type="parTrans" cxnId="{B98CDCF5-F710-49BA-BB41-A7D218208C2F}">
      <dgm:prSet/>
      <dgm:spPr/>
      <dgm:t>
        <a:bodyPr/>
        <a:lstStyle/>
        <a:p>
          <a:endParaRPr lang="pt-BR"/>
        </a:p>
      </dgm:t>
    </dgm:pt>
    <dgm:pt modelId="{59425CA8-844E-4AFE-BEA8-A37072C65BA9}" type="sibTrans" cxnId="{B98CDCF5-F710-49BA-BB41-A7D218208C2F}">
      <dgm:prSet/>
      <dgm:spPr/>
      <dgm:t>
        <a:bodyPr/>
        <a:lstStyle/>
        <a:p>
          <a:endParaRPr lang="pt-BR"/>
        </a:p>
      </dgm:t>
    </dgm:pt>
    <dgm:pt modelId="{D6FCD695-6084-41B9-B81E-1EDFAAF5B31C}">
      <dgm:prSet phldrT="[Texto]"/>
      <dgm:spPr/>
      <dgm:t>
        <a:bodyPr/>
        <a:lstStyle/>
        <a:p>
          <a:r>
            <a:rPr lang="pt-BR" dirty="0"/>
            <a:t>Avaliar desempenho de vendas, rentabilidade, percentual de crescimento</a:t>
          </a:r>
        </a:p>
      </dgm:t>
    </dgm:pt>
    <dgm:pt modelId="{B6E077B7-2008-45C2-B278-688E3A45B60A}" type="parTrans" cxnId="{FDACA3D6-2358-4FE5-AB56-5E11E00DE9B7}">
      <dgm:prSet/>
      <dgm:spPr/>
      <dgm:t>
        <a:bodyPr/>
        <a:lstStyle/>
        <a:p>
          <a:endParaRPr lang="pt-BR"/>
        </a:p>
      </dgm:t>
    </dgm:pt>
    <dgm:pt modelId="{CA1F618D-5883-4F58-9E30-74547E29FFAE}" type="sibTrans" cxnId="{FDACA3D6-2358-4FE5-AB56-5E11E00DE9B7}">
      <dgm:prSet/>
      <dgm:spPr/>
      <dgm:t>
        <a:bodyPr/>
        <a:lstStyle/>
        <a:p>
          <a:endParaRPr lang="pt-BR"/>
        </a:p>
      </dgm:t>
    </dgm:pt>
    <dgm:pt modelId="{346BC797-497C-4EBD-B4D6-168B36390E93}">
      <dgm:prSet phldrT="[Texto]"/>
      <dgm:spPr/>
      <dgm:t>
        <a:bodyPr/>
        <a:lstStyle/>
        <a:p>
          <a:r>
            <a:rPr lang="pt-BR" b="1" dirty="0"/>
            <a:t>Balanço patrimonial (Ativos e passivos financeiros)</a:t>
          </a:r>
        </a:p>
      </dgm:t>
    </dgm:pt>
    <dgm:pt modelId="{8055003A-7BDB-444B-A4AB-C453BE2BFADC}" type="parTrans" cxnId="{934184FE-5E4F-447F-96B9-31EE43D85D20}">
      <dgm:prSet/>
      <dgm:spPr/>
      <dgm:t>
        <a:bodyPr/>
        <a:lstStyle/>
        <a:p>
          <a:endParaRPr lang="pt-BR"/>
        </a:p>
      </dgm:t>
    </dgm:pt>
    <dgm:pt modelId="{B7BB0732-C6C6-4636-B475-0E568A951722}" type="sibTrans" cxnId="{934184FE-5E4F-447F-96B9-31EE43D85D20}">
      <dgm:prSet/>
      <dgm:spPr/>
      <dgm:t>
        <a:bodyPr/>
        <a:lstStyle/>
        <a:p>
          <a:endParaRPr lang="pt-BR"/>
        </a:p>
      </dgm:t>
    </dgm:pt>
    <dgm:pt modelId="{CC87DA8B-B823-4C6D-92F4-EB03ADBEEBB1}">
      <dgm:prSet phldrT="[Texto]"/>
      <dgm:spPr/>
      <dgm:t>
        <a:bodyPr/>
        <a:lstStyle/>
        <a:p>
          <a:r>
            <a:rPr lang="pt-BR" dirty="0"/>
            <a:t>Base no valor do patrimônio líquido no balanço patrimonial</a:t>
          </a:r>
        </a:p>
      </dgm:t>
    </dgm:pt>
    <dgm:pt modelId="{3B758E59-2C32-45A9-A384-2956BE8AB63C}" type="parTrans" cxnId="{5C4B2F23-0101-4DBF-A55B-4B6F36A3CDC6}">
      <dgm:prSet/>
      <dgm:spPr/>
      <dgm:t>
        <a:bodyPr/>
        <a:lstStyle/>
        <a:p>
          <a:endParaRPr lang="pt-BR"/>
        </a:p>
      </dgm:t>
    </dgm:pt>
    <dgm:pt modelId="{60CCA7AF-1DED-4F8A-955A-2097C57EAEB1}" type="sibTrans" cxnId="{5C4B2F23-0101-4DBF-A55B-4B6F36A3CDC6}">
      <dgm:prSet/>
      <dgm:spPr/>
      <dgm:t>
        <a:bodyPr/>
        <a:lstStyle/>
        <a:p>
          <a:endParaRPr lang="pt-BR"/>
        </a:p>
      </dgm:t>
    </dgm:pt>
    <dgm:pt modelId="{FC459BD5-110E-41B6-B068-4CA78C2F68EE}">
      <dgm:prSet phldrT="[Texto]"/>
      <dgm:spPr/>
      <dgm:t>
        <a:bodyPr/>
        <a:lstStyle/>
        <a:p>
          <a:r>
            <a:rPr lang="pt-BR" dirty="0"/>
            <a:t>Facilidade de obtenção dos valores</a:t>
          </a:r>
        </a:p>
      </dgm:t>
    </dgm:pt>
    <dgm:pt modelId="{96A3805F-BD34-4E4F-B668-19C608A8AE99}" type="parTrans" cxnId="{160183E9-1C2B-45FA-BB0F-2802E8E7B785}">
      <dgm:prSet/>
      <dgm:spPr/>
      <dgm:t>
        <a:bodyPr/>
        <a:lstStyle/>
        <a:p>
          <a:endParaRPr lang="pt-BR"/>
        </a:p>
      </dgm:t>
    </dgm:pt>
    <dgm:pt modelId="{31D9FEAB-B90F-4A70-87C6-504E4F47047C}" type="sibTrans" cxnId="{160183E9-1C2B-45FA-BB0F-2802E8E7B785}">
      <dgm:prSet/>
      <dgm:spPr/>
      <dgm:t>
        <a:bodyPr/>
        <a:lstStyle/>
        <a:p>
          <a:endParaRPr lang="pt-BR"/>
        </a:p>
      </dgm:t>
    </dgm:pt>
    <dgm:pt modelId="{0F448814-5038-4FE4-9696-AC3EFEA3ED84}">
      <dgm:prSet phldrT="[Texto]"/>
      <dgm:spPr/>
      <dgm:t>
        <a:bodyPr/>
        <a:lstStyle/>
        <a:p>
          <a:r>
            <a:rPr lang="pt-BR" b="1" dirty="0"/>
            <a:t>Criação de valor</a:t>
          </a:r>
        </a:p>
      </dgm:t>
    </dgm:pt>
    <dgm:pt modelId="{185E7A10-7D90-4CE6-A36B-FCC96BA0FF1B}" type="parTrans" cxnId="{6D4997D4-A787-40E5-8498-BA6068736471}">
      <dgm:prSet/>
      <dgm:spPr/>
      <dgm:t>
        <a:bodyPr/>
        <a:lstStyle/>
        <a:p>
          <a:endParaRPr lang="pt-BR"/>
        </a:p>
      </dgm:t>
    </dgm:pt>
    <dgm:pt modelId="{9674019D-9A67-4F8C-9131-F2FFBA244011}" type="sibTrans" cxnId="{6D4997D4-A787-40E5-8498-BA6068736471}">
      <dgm:prSet/>
      <dgm:spPr/>
      <dgm:t>
        <a:bodyPr/>
        <a:lstStyle/>
        <a:p>
          <a:endParaRPr lang="pt-BR"/>
        </a:p>
      </dgm:t>
    </dgm:pt>
    <dgm:pt modelId="{B45C0EC4-184E-4B38-961D-7492481A8F2D}">
      <dgm:prSet phldrT="[Texto]"/>
      <dgm:spPr/>
      <dgm:t>
        <a:bodyPr/>
        <a:lstStyle/>
        <a:p>
          <a:r>
            <a:rPr lang="pt-BR" dirty="0"/>
            <a:t> Saber se a empresa está gerando valor conhecendo o custo e o retorno do capital</a:t>
          </a:r>
        </a:p>
      </dgm:t>
    </dgm:pt>
    <dgm:pt modelId="{8BD2969E-2F20-4691-8980-DF4D3FE608DD}" type="parTrans" cxnId="{1FA8996E-61AA-4D33-AAEC-A2BEE21015F0}">
      <dgm:prSet/>
      <dgm:spPr/>
      <dgm:t>
        <a:bodyPr/>
        <a:lstStyle/>
        <a:p>
          <a:endParaRPr lang="pt-BR"/>
        </a:p>
      </dgm:t>
    </dgm:pt>
    <dgm:pt modelId="{F34C22F4-4BE3-4833-8A90-BECC5EA504FB}" type="sibTrans" cxnId="{1FA8996E-61AA-4D33-AAEC-A2BEE21015F0}">
      <dgm:prSet/>
      <dgm:spPr/>
      <dgm:t>
        <a:bodyPr/>
        <a:lstStyle/>
        <a:p>
          <a:endParaRPr lang="pt-BR"/>
        </a:p>
      </dgm:t>
    </dgm:pt>
    <dgm:pt modelId="{12786CEE-1EAF-4ED1-B2C7-1D671A81191B}">
      <dgm:prSet phldrT="[Texto]"/>
      <dgm:spPr/>
      <dgm:t>
        <a:bodyPr/>
        <a:lstStyle/>
        <a:p>
          <a:r>
            <a:rPr lang="pt-BR" b="0" i="0" dirty="0"/>
            <a:t>Valor econômico entendido como estimativa da tendência da relação entre utilidade, desejo subjetivo e objetivo do bem.</a:t>
          </a:r>
          <a:endParaRPr lang="pt-BR" dirty="0"/>
        </a:p>
      </dgm:t>
    </dgm:pt>
    <dgm:pt modelId="{EB97A5BE-AA21-41AE-96A9-4F96499E163D}" type="parTrans" cxnId="{F6C1DD46-2F4A-46A4-8055-82ABA3140005}">
      <dgm:prSet/>
      <dgm:spPr/>
      <dgm:t>
        <a:bodyPr/>
        <a:lstStyle/>
        <a:p>
          <a:endParaRPr lang="pt-BR"/>
        </a:p>
      </dgm:t>
    </dgm:pt>
    <dgm:pt modelId="{EB31260A-118A-412B-A105-C12D4693CDC3}" type="sibTrans" cxnId="{F6C1DD46-2F4A-46A4-8055-82ABA3140005}">
      <dgm:prSet/>
      <dgm:spPr/>
      <dgm:t>
        <a:bodyPr/>
        <a:lstStyle/>
        <a:p>
          <a:endParaRPr lang="pt-BR"/>
        </a:p>
      </dgm:t>
    </dgm:pt>
    <dgm:pt modelId="{9ACA77DC-5554-4F18-8F93-1B3865BCF2A0}">
      <dgm:prSet phldrT="[Texto]"/>
      <dgm:spPr/>
      <dgm:t>
        <a:bodyPr/>
        <a:lstStyle/>
        <a:p>
          <a:r>
            <a:rPr lang="pt-BR" b="1" dirty="0"/>
            <a:t>Mistos</a:t>
          </a:r>
        </a:p>
      </dgm:t>
    </dgm:pt>
    <dgm:pt modelId="{347E917A-18D4-456A-AFAD-EB2CDC202AD3}" type="parTrans" cxnId="{352ED4A8-822C-49DA-BC4D-D6A073DF274F}">
      <dgm:prSet/>
      <dgm:spPr/>
      <dgm:t>
        <a:bodyPr/>
        <a:lstStyle/>
        <a:p>
          <a:endParaRPr lang="pt-BR"/>
        </a:p>
      </dgm:t>
    </dgm:pt>
    <dgm:pt modelId="{D6D58D0B-069B-4082-90E1-D9EFCEF22BAE}" type="sibTrans" cxnId="{352ED4A8-822C-49DA-BC4D-D6A073DF274F}">
      <dgm:prSet/>
      <dgm:spPr/>
      <dgm:t>
        <a:bodyPr/>
        <a:lstStyle/>
        <a:p>
          <a:endParaRPr lang="pt-BR"/>
        </a:p>
      </dgm:t>
    </dgm:pt>
    <dgm:pt modelId="{71A5D057-6EB2-46B6-BC8C-019CA5F1B32B}">
      <dgm:prSet phldrT="[Texto]"/>
      <dgm:spPr/>
      <dgm:t>
        <a:bodyPr/>
        <a:lstStyle/>
        <a:p>
          <a:r>
            <a:rPr lang="pt-BR" b="0" i="0" dirty="0"/>
            <a:t>o conjunto de características, qualidades e diferenciais de uma empresa expressos por meio de sua capacidade futura de produzir riqueza: marcas, </a:t>
          </a:r>
          <a:r>
            <a:rPr lang="pt-BR" b="0" i="0" dirty="0" err="1"/>
            <a:t>market</a:t>
          </a:r>
          <a:r>
            <a:rPr lang="pt-BR" b="0" i="0" dirty="0"/>
            <a:t> </a:t>
          </a:r>
          <a:r>
            <a:rPr lang="pt-BR" b="0" i="0" dirty="0" err="1"/>
            <a:t>share</a:t>
          </a:r>
          <a:r>
            <a:rPr lang="pt-BR" b="0" i="0" dirty="0"/>
            <a:t>, conhecimento organizacional, qualidade nos processos internos, know-how, credibilidade de mercado, etc.</a:t>
          </a:r>
          <a:endParaRPr lang="pt-BR" dirty="0"/>
        </a:p>
      </dgm:t>
    </dgm:pt>
    <dgm:pt modelId="{45888A51-F2DA-48BF-87DE-86DBF36C29DB}" type="parTrans" cxnId="{AA21B9D5-8543-487F-AA76-C869EFC9A698}">
      <dgm:prSet/>
      <dgm:spPr/>
      <dgm:t>
        <a:bodyPr/>
        <a:lstStyle/>
        <a:p>
          <a:endParaRPr lang="pt-BR"/>
        </a:p>
      </dgm:t>
    </dgm:pt>
    <dgm:pt modelId="{8327E102-7765-4B8B-A184-909D96115544}" type="sibTrans" cxnId="{AA21B9D5-8543-487F-AA76-C869EFC9A698}">
      <dgm:prSet/>
      <dgm:spPr/>
      <dgm:t>
        <a:bodyPr/>
        <a:lstStyle/>
        <a:p>
          <a:endParaRPr lang="pt-BR"/>
        </a:p>
      </dgm:t>
    </dgm:pt>
    <dgm:pt modelId="{1ABED589-AD23-4EDA-B063-8ED59F4F1783}">
      <dgm:prSet phldrT="[Texto]"/>
      <dgm:spPr/>
      <dgm:t>
        <a:bodyPr/>
        <a:lstStyle/>
        <a:p>
          <a:r>
            <a:rPr lang="pt-BR" dirty="0"/>
            <a:t>Ativos intangíveis que geram riqueza</a:t>
          </a:r>
        </a:p>
      </dgm:t>
    </dgm:pt>
    <dgm:pt modelId="{A5505F8A-50BB-413A-A94C-650537273354}" type="parTrans" cxnId="{1ADBC1D6-2129-4E17-84BD-57A3A0652AC3}">
      <dgm:prSet/>
      <dgm:spPr/>
      <dgm:t>
        <a:bodyPr/>
        <a:lstStyle/>
        <a:p>
          <a:endParaRPr lang="pt-BR"/>
        </a:p>
      </dgm:t>
    </dgm:pt>
    <dgm:pt modelId="{EAF9988F-35F5-478B-B9D0-6883BAD53640}" type="sibTrans" cxnId="{1ADBC1D6-2129-4E17-84BD-57A3A0652AC3}">
      <dgm:prSet/>
      <dgm:spPr/>
      <dgm:t>
        <a:bodyPr/>
        <a:lstStyle/>
        <a:p>
          <a:endParaRPr lang="pt-BR"/>
        </a:p>
      </dgm:t>
    </dgm:pt>
    <dgm:pt modelId="{A8DC7C78-753D-467D-9E54-AA93BAB9FBDA}">
      <dgm:prSet/>
      <dgm:spPr/>
      <dgm:t>
        <a:bodyPr/>
        <a:lstStyle/>
        <a:p>
          <a:r>
            <a:rPr lang="pt-BR" b="1" dirty="0"/>
            <a:t>Fluxo de caixa descontado</a:t>
          </a:r>
        </a:p>
      </dgm:t>
    </dgm:pt>
    <dgm:pt modelId="{6C85AE4B-9E2C-485E-9817-0558E627703D}" type="parTrans" cxnId="{3A442767-618A-4E30-8F0F-339CCCBD585F}">
      <dgm:prSet/>
      <dgm:spPr/>
      <dgm:t>
        <a:bodyPr/>
        <a:lstStyle/>
        <a:p>
          <a:endParaRPr lang="pt-BR"/>
        </a:p>
      </dgm:t>
    </dgm:pt>
    <dgm:pt modelId="{B340A6FA-15BB-4F24-9203-F7A9D76749BC}" type="sibTrans" cxnId="{3A442767-618A-4E30-8F0F-339CCCBD585F}">
      <dgm:prSet/>
      <dgm:spPr/>
      <dgm:t>
        <a:bodyPr/>
        <a:lstStyle/>
        <a:p>
          <a:endParaRPr lang="pt-BR"/>
        </a:p>
      </dgm:t>
    </dgm:pt>
    <dgm:pt modelId="{1AF55D6D-0CBE-4903-8EBA-32940E6EF82C}">
      <dgm:prSet/>
      <dgm:spPr/>
      <dgm:t>
        <a:bodyPr/>
        <a:lstStyle/>
        <a:p>
          <a:r>
            <a:rPr lang="pt-BR" b="1" dirty="0"/>
            <a:t>Opções</a:t>
          </a:r>
        </a:p>
      </dgm:t>
    </dgm:pt>
    <dgm:pt modelId="{F7D77B22-BDF6-474B-86B1-E2544F119207}" type="parTrans" cxnId="{BF460D17-4081-41BC-ACA7-F3C8149E4E24}">
      <dgm:prSet/>
      <dgm:spPr/>
      <dgm:t>
        <a:bodyPr/>
        <a:lstStyle/>
        <a:p>
          <a:endParaRPr lang="pt-BR"/>
        </a:p>
      </dgm:t>
    </dgm:pt>
    <dgm:pt modelId="{8846323E-6E82-43C5-82CD-995D0220D33D}" type="sibTrans" cxnId="{BF460D17-4081-41BC-ACA7-F3C8149E4E24}">
      <dgm:prSet/>
      <dgm:spPr/>
      <dgm:t>
        <a:bodyPr/>
        <a:lstStyle/>
        <a:p>
          <a:endParaRPr lang="pt-BR"/>
        </a:p>
      </dgm:t>
    </dgm:pt>
    <dgm:pt modelId="{D9D16D5B-CA4F-4EBD-9404-982C97986FE9}">
      <dgm:prSet phldrT="[Texto]"/>
      <dgm:spPr/>
      <dgm:t>
        <a:bodyPr/>
        <a:lstStyle/>
        <a:p>
          <a:r>
            <a:rPr lang="pt-BR" dirty="0"/>
            <a:t>As empresas podem ser diferentes em eficiência, posicionamento de mercado, marketing.</a:t>
          </a:r>
        </a:p>
      </dgm:t>
    </dgm:pt>
    <dgm:pt modelId="{FD60A22F-EFC1-4A3B-98EE-BFD50F2C0B31}" type="parTrans" cxnId="{A5AA06A5-2DEC-4DED-80BF-3CE41D5E52A8}">
      <dgm:prSet/>
      <dgm:spPr/>
      <dgm:t>
        <a:bodyPr/>
        <a:lstStyle/>
        <a:p>
          <a:endParaRPr lang="pt-BR"/>
        </a:p>
      </dgm:t>
    </dgm:pt>
    <dgm:pt modelId="{F3622EDD-FE49-499A-98E1-5A7B1FE16EBB}" type="sibTrans" cxnId="{A5AA06A5-2DEC-4DED-80BF-3CE41D5E52A8}">
      <dgm:prSet/>
      <dgm:spPr/>
      <dgm:t>
        <a:bodyPr/>
        <a:lstStyle/>
        <a:p>
          <a:endParaRPr lang="pt-BR"/>
        </a:p>
      </dgm:t>
    </dgm:pt>
    <dgm:pt modelId="{DE9E1A41-1E7F-4728-9D6D-85975F4955C5}">
      <dgm:prSet phldrT="[Texto]"/>
      <dgm:spPr/>
      <dgm:t>
        <a:bodyPr/>
        <a:lstStyle/>
        <a:p>
          <a:r>
            <a:rPr lang="pt-BR" b="0" i="0" dirty="0"/>
            <a:t>Apresenta apenas um “retrato” da situação financeira do negócio e não considera a evolução da empresa, o valor do dinheiro no tempo, o posicionamento da mercado e seus recursos humanos e intangíveis.</a:t>
          </a:r>
          <a:endParaRPr lang="pt-BR" dirty="0"/>
        </a:p>
      </dgm:t>
    </dgm:pt>
    <dgm:pt modelId="{8AC04D44-23E4-4283-AE32-1C53FE771CE2}" type="parTrans" cxnId="{7E3EFA60-15EE-4EB3-B94F-462277463C0A}">
      <dgm:prSet/>
      <dgm:spPr/>
      <dgm:t>
        <a:bodyPr/>
        <a:lstStyle/>
        <a:p>
          <a:endParaRPr lang="pt-BR"/>
        </a:p>
      </dgm:t>
    </dgm:pt>
    <dgm:pt modelId="{7468C7BB-ADE6-400A-9D9B-C50F17D409E1}" type="sibTrans" cxnId="{7E3EFA60-15EE-4EB3-B94F-462277463C0A}">
      <dgm:prSet/>
      <dgm:spPr/>
      <dgm:t>
        <a:bodyPr/>
        <a:lstStyle/>
        <a:p>
          <a:endParaRPr lang="pt-BR"/>
        </a:p>
      </dgm:t>
    </dgm:pt>
    <dgm:pt modelId="{6D742934-F90D-43F4-AC9C-DC8573575626}">
      <dgm:prSet/>
      <dgm:spPr/>
      <dgm:t>
        <a:bodyPr/>
        <a:lstStyle/>
        <a:p>
          <a:r>
            <a:rPr lang="pt-BR" b="0" i="0" dirty="0"/>
            <a:t>O dinheiro tem seu valor modificado ao longo do tempo </a:t>
          </a:r>
          <a:endParaRPr lang="pt-BR" dirty="0"/>
        </a:p>
      </dgm:t>
    </dgm:pt>
    <dgm:pt modelId="{B97765D4-DF1C-4C28-B349-F3FD8E5327A3}" type="parTrans" cxnId="{1D77C2BA-FE0E-4137-AD6E-EE0A794CE101}">
      <dgm:prSet/>
      <dgm:spPr/>
      <dgm:t>
        <a:bodyPr/>
        <a:lstStyle/>
        <a:p>
          <a:endParaRPr lang="pt-BR"/>
        </a:p>
      </dgm:t>
    </dgm:pt>
    <dgm:pt modelId="{F84FD2DE-95CF-490B-90CC-1F50BE4F314C}" type="sibTrans" cxnId="{1D77C2BA-FE0E-4137-AD6E-EE0A794CE101}">
      <dgm:prSet/>
      <dgm:spPr/>
      <dgm:t>
        <a:bodyPr/>
        <a:lstStyle/>
        <a:p>
          <a:endParaRPr lang="pt-BR"/>
        </a:p>
      </dgm:t>
    </dgm:pt>
    <dgm:pt modelId="{BD84DD33-1069-40F8-930F-7E3B123A634F}">
      <dgm:prSet/>
      <dgm:spPr/>
      <dgm:t>
        <a:bodyPr/>
        <a:lstStyle/>
        <a:p>
          <a:r>
            <a:rPr lang="pt-BR" b="0" i="0" dirty="0"/>
            <a:t>Reflete a força econômica independente de questões externas que influenciam no valor final de uma empresa</a:t>
          </a:r>
          <a:endParaRPr lang="pt-BR" dirty="0"/>
        </a:p>
      </dgm:t>
    </dgm:pt>
    <dgm:pt modelId="{FD3DE0B4-0E28-46A4-8982-0BC8F27812F8}" type="parTrans" cxnId="{5402A980-F4F8-450D-8270-16B967C6B5CE}">
      <dgm:prSet/>
      <dgm:spPr/>
      <dgm:t>
        <a:bodyPr/>
        <a:lstStyle/>
        <a:p>
          <a:endParaRPr lang="pt-BR"/>
        </a:p>
      </dgm:t>
    </dgm:pt>
    <dgm:pt modelId="{1A85964B-6AB7-4339-9A88-E2E614614195}" type="sibTrans" cxnId="{5402A980-F4F8-450D-8270-16B967C6B5CE}">
      <dgm:prSet/>
      <dgm:spPr/>
      <dgm:t>
        <a:bodyPr/>
        <a:lstStyle/>
        <a:p>
          <a:endParaRPr lang="pt-BR"/>
        </a:p>
      </dgm:t>
    </dgm:pt>
    <dgm:pt modelId="{60A1BD3F-FEA9-4ABB-B11C-7294CF14EC36}">
      <dgm:prSet/>
      <dgm:spPr/>
      <dgm:t>
        <a:bodyPr/>
        <a:lstStyle/>
        <a:p>
          <a:r>
            <a:rPr lang="pt-BR" b="0" i="0" dirty="0"/>
            <a:t>Dificuldade de prever com precisão o comportamento de variáveis ​​importantes, pois trabalha com perspectivas futuras.</a:t>
          </a:r>
          <a:endParaRPr lang="pt-BR" dirty="0"/>
        </a:p>
      </dgm:t>
    </dgm:pt>
    <dgm:pt modelId="{9A2DF3F8-19A5-4E5D-AEAE-9C4A710EE62A}" type="parTrans" cxnId="{AFA4218E-8B78-4E19-A532-14ED1F7E929F}">
      <dgm:prSet/>
      <dgm:spPr/>
      <dgm:t>
        <a:bodyPr/>
        <a:lstStyle/>
        <a:p>
          <a:endParaRPr lang="pt-BR"/>
        </a:p>
      </dgm:t>
    </dgm:pt>
    <dgm:pt modelId="{15F40296-FC0C-47FF-BEB5-00ADB715C7BE}" type="sibTrans" cxnId="{AFA4218E-8B78-4E19-A532-14ED1F7E929F}">
      <dgm:prSet/>
      <dgm:spPr/>
      <dgm:t>
        <a:bodyPr/>
        <a:lstStyle/>
        <a:p>
          <a:endParaRPr lang="pt-BR"/>
        </a:p>
      </dgm:t>
    </dgm:pt>
    <dgm:pt modelId="{0B2A6ACF-713F-4C96-87E7-C70BB977AB73}">
      <dgm:prSet phldrT="[Texto]"/>
      <dgm:spPr/>
      <dgm:t>
        <a:bodyPr/>
        <a:lstStyle/>
        <a:p>
          <a:r>
            <a:rPr lang="pt-BR" b="0" i="0" dirty="0"/>
            <a:t>Inadequado o fato de a avaliação ter sido exclusivamente focada em dados financeiros</a:t>
          </a:r>
          <a:endParaRPr lang="pt-BR" dirty="0"/>
        </a:p>
      </dgm:t>
    </dgm:pt>
    <dgm:pt modelId="{36849AAA-81EF-449D-B138-BD975C66A11F}" type="parTrans" cxnId="{BC14A8DB-4437-4CD3-9739-95B6C3CB5E54}">
      <dgm:prSet/>
      <dgm:spPr/>
      <dgm:t>
        <a:bodyPr/>
        <a:lstStyle/>
        <a:p>
          <a:endParaRPr lang="pt-BR"/>
        </a:p>
      </dgm:t>
    </dgm:pt>
    <dgm:pt modelId="{696A842C-594E-4917-A700-03FAB16C86CB}" type="sibTrans" cxnId="{BC14A8DB-4437-4CD3-9739-95B6C3CB5E54}">
      <dgm:prSet/>
      <dgm:spPr/>
      <dgm:t>
        <a:bodyPr/>
        <a:lstStyle/>
        <a:p>
          <a:endParaRPr lang="pt-BR"/>
        </a:p>
      </dgm:t>
    </dgm:pt>
    <dgm:pt modelId="{BC2B70F8-7A88-438E-B712-F138FA7902FC}">
      <dgm:prSet/>
      <dgm:spPr/>
      <dgm:t>
        <a:bodyPr/>
        <a:lstStyle/>
        <a:p>
          <a:r>
            <a:rPr lang="pt-BR" b="0" i="0" dirty="0"/>
            <a:t>Aplica métodos de avaliação de opções financeiras para decisões corporativas (alocação de recursos).</a:t>
          </a:r>
          <a:endParaRPr lang="pt-BR" dirty="0"/>
        </a:p>
      </dgm:t>
    </dgm:pt>
    <dgm:pt modelId="{2C52AE10-AF0A-47CB-9A9C-C01023722574}" type="parTrans" cxnId="{44F02017-D1C8-4342-A545-E19E291A5724}">
      <dgm:prSet/>
      <dgm:spPr/>
      <dgm:t>
        <a:bodyPr/>
        <a:lstStyle/>
        <a:p>
          <a:endParaRPr lang="pt-BR"/>
        </a:p>
      </dgm:t>
    </dgm:pt>
    <dgm:pt modelId="{FFA73153-6EEA-4D33-9F7A-0A92B852ADDB}" type="sibTrans" cxnId="{44F02017-D1C8-4342-A545-E19E291A5724}">
      <dgm:prSet/>
      <dgm:spPr/>
      <dgm:t>
        <a:bodyPr/>
        <a:lstStyle/>
        <a:p>
          <a:endParaRPr lang="pt-BR"/>
        </a:p>
      </dgm:t>
    </dgm:pt>
    <dgm:pt modelId="{DD90FCF7-28B4-42A2-8ADF-7639E51DBDC2}">
      <dgm:prSet/>
      <dgm:spPr/>
      <dgm:t>
        <a:bodyPr/>
        <a:lstStyle/>
        <a:p>
          <a:r>
            <a:rPr lang="pt-BR" b="0" i="0" dirty="0"/>
            <a:t>Os gestores mudam os rumos de acordo com a dinâmica dos fatores externos, com o objetivo de reduzir perdas ou aproveitar as oportunidades do mercado.</a:t>
          </a:r>
          <a:endParaRPr lang="pt-BR" dirty="0"/>
        </a:p>
      </dgm:t>
    </dgm:pt>
    <dgm:pt modelId="{5BB9FB84-EED5-4D6E-BCAA-97481C09DCDC}" type="parTrans" cxnId="{B64DBC40-54B3-44D0-BC45-50E76780D5F3}">
      <dgm:prSet/>
      <dgm:spPr/>
      <dgm:t>
        <a:bodyPr/>
        <a:lstStyle/>
        <a:p>
          <a:endParaRPr lang="pt-BR"/>
        </a:p>
      </dgm:t>
    </dgm:pt>
    <dgm:pt modelId="{521C4927-86B8-4D73-A02D-715B9D57284B}" type="sibTrans" cxnId="{B64DBC40-54B3-44D0-BC45-50E76780D5F3}">
      <dgm:prSet/>
      <dgm:spPr/>
      <dgm:t>
        <a:bodyPr/>
        <a:lstStyle/>
        <a:p>
          <a:endParaRPr lang="pt-BR"/>
        </a:p>
      </dgm:t>
    </dgm:pt>
    <dgm:pt modelId="{8C458D45-3F1F-40B0-A583-A6FF2C731D68}">
      <dgm:prSet phldrT="[Texto]"/>
      <dgm:spPr/>
      <dgm:t>
        <a:bodyPr/>
        <a:lstStyle/>
        <a:p>
          <a:r>
            <a:rPr lang="pt-BR" dirty="0"/>
            <a:t>Supera limitações básicas ao considerar o intangível</a:t>
          </a:r>
        </a:p>
      </dgm:t>
    </dgm:pt>
    <dgm:pt modelId="{4CA51F45-E7A5-4563-86D0-936639CB89FF}" type="parTrans" cxnId="{ACDD6782-6EFB-422B-ADEA-1841F4D60E0B}">
      <dgm:prSet/>
      <dgm:spPr/>
      <dgm:t>
        <a:bodyPr/>
        <a:lstStyle/>
        <a:p>
          <a:endParaRPr lang="pt-BR"/>
        </a:p>
      </dgm:t>
    </dgm:pt>
    <dgm:pt modelId="{496AE01E-4A99-4617-ABAF-232692AF2BF5}" type="sibTrans" cxnId="{ACDD6782-6EFB-422B-ADEA-1841F4D60E0B}">
      <dgm:prSet/>
      <dgm:spPr/>
      <dgm:t>
        <a:bodyPr/>
        <a:lstStyle/>
        <a:p>
          <a:endParaRPr lang="pt-BR"/>
        </a:p>
      </dgm:t>
    </dgm:pt>
    <dgm:pt modelId="{79C4C185-E674-40CB-965B-A2E99FA8DF38}" type="pres">
      <dgm:prSet presAssocID="{CA68EA85-784B-49A0-A1BF-AC1415B1CB13}" presName="Name0" presStyleCnt="0">
        <dgm:presLayoutVars>
          <dgm:dir/>
          <dgm:animLvl val="lvl"/>
          <dgm:resizeHandles val="exact"/>
        </dgm:presLayoutVars>
      </dgm:prSet>
      <dgm:spPr/>
    </dgm:pt>
    <dgm:pt modelId="{A65B46E5-7102-49E9-A86E-BAC0EF994ABC}" type="pres">
      <dgm:prSet presAssocID="{61FA44B4-B18D-4944-BD1F-7FF60A930F13}" presName="composite" presStyleCnt="0"/>
      <dgm:spPr/>
    </dgm:pt>
    <dgm:pt modelId="{32053EEE-64CA-4595-B0A8-ADD78EFF0304}" type="pres">
      <dgm:prSet presAssocID="{61FA44B4-B18D-4944-BD1F-7FF60A930F13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C254298-E996-4CA4-BB2A-02B88F9579AC}" type="pres">
      <dgm:prSet presAssocID="{61FA44B4-B18D-4944-BD1F-7FF60A930F13}" presName="desTx" presStyleLbl="alignAccFollowNode1" presStyleIdx="0" presStyleCnt="6">
        <dgm:presLayoutVars>
          <dgm:bulletEnabled val="1"/>
        </dgm:presLayoutVars>
      </dgm:prSet>
      <dgm:spPr/>
    </dgm:pt>
    <dgm:pt modelId="{502EAD85-24EE-45F3-86B7-853789FB2459}" type="pres">
      <dgm:prSet presAssocID="{CB26A864-EA31-4377-BA44-9BE8225029D7}" presName="space" presStyleCnt="0"/>
      <dgm:spPr/>
    </dgm:pt>
    <dgm:pt modelId="{8DEFDD7B-00BA-4647-916C-CD64A9A86C3C}" type="pres">
      <dgm:prSet presAssocID="{346BC797-497C-4EBD-B4D6-168B36390E93}" presName="composite" presStyleCnt="0"/>
      <dgm:spPr/>
    </dgm:pt>
    <dgm:pt modelId="{6659153C-E6BE-4B65-A36A-2FD36450AF85}" type="pres">
      <dgm:prSet presAssocID="{346BC797-497C-4EBD-B4D6-168B36390E93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BA03835D-AD04-4F57-9708-DC8F67F9C47E}" type="pres">
      <dgm:prSet presAssocID="{346BC797-497C-4EBD-B4D6-168B36390E93}" presName="desTx" presStyleLbl="alignAccFollowNode1" presStyleIdx="1" presStyleCnt="6">
        <dgm:presLayoutVars>
          <dgm:bulletEnabled val="1"/>
        </dgm:presLayoutVars>
      </dgm:prSet>
      <dgm:spPr/>
    </dgm:pt>
    <dgm:pt modelId="{C39342D4-B7F9-4BD5-8DFC-15843A690A0A}" type="pres">
      <dgm:prSet presAssocID="{B7BB0732-C6C6-4636-B475-0E568A951722}" presName="space" presStyleCnt="0"/>
      <dgm:spPr/>
    </dgm:pt>
    <dgm:pt modelId="{7E547D43-C95E-48EA-A735-CF3E65FDD312}" type="pres">
      <dgm:prSet presAssocID="{A8DC7C78-753D-467D-9E54-AA93BAB9FBDA}" presName="composite" presStyleCnt="0"/>
      <dgm:spPr/>
    </dgm:pt>
    <dgm:pt modelId="{56A1F2B0-DB69-48F4-8B58-C640BE9CBDD4}" type="pres">
      <dgm:prSet presAssocID="{A8DC7C78-753D-467D-9E54-AA93BAB9FBDA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ED653C64-DD4A-4577-8CE4-06E81E1BBD15}" type="pres">
      <dgm:prSet presAssocID="{A8DC7C78-753D-467D-9E54-AA93BAB9FBDA}" presName="desTx" presStyleLbl="alignAccFollowNode1" presStyleIdx="2" presStyleCnt="6">
        <dgm:presLayoutVars>
          <dgm:bulletEnabled val="1"/>
        </dgm:presLayoutVars>
      </dgm:prSet>
      <dgm:spPr/>
    </dgm:pt>
    <dgm:pt modelId="{9FE19B5E-8BB9-42F0-8B39-6A10D36452BE}" type="pres">
      <dgm:prSet presAssocID="{B340A6FA-15BB-4F24-9203-F7A9D76749BC}" presName="space" presStyleCnt="0"/>
      <dgm:spPr/>
    </dgm:pt>
    <dgm:pt modelId="{EA623D85-7191-4CF1-8178-FC901E4D7C60}" type="pres">
      <dgm:prSet presAssocID="{0F448814-5038-4FE4-9696-AC3EFEA3ED84}" presName="composite" presStyleCnt="0"/>
      <dgm:spPr/>
    </dgm:pt>
    <dgm:pt modelId="{DC716494-BD5F-4309-A146-1F4D3F8FE339}" type="pres">
      <dgm:prSet presAssocID="{0F448814-5038-4FE4-9696-AC3EFEA3ED84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27730571-C5C3-422F-99B0-06BEE08A8089}" type="pres">
      <dgm:prSet presAssocID="{0F448814-5038-4FE4-9696-AC3EFEA3ED84}" presName="desTx" presStyleLbl="alignAccFollowNode1" presStyleIdx="3" presStyleCnt="6">
        <dgm:presLayoutVars>
          <dgm:bulletEnabled val="1"/>
        </dgm:presLayoutVars>
      </dgm:prSet>
      <dgm:spPr/>
    </dgm:pt>
    <dgm:pt modelId="{F58F2CDD-88CE-4AA1-B908-3E54854B5B9B}" type="pres">
      <dgm:prSet presAssocID="{9674019D-9A67-4F8C-9131-F2FFBA244011}" presName="space" presStyleCnt="0"/>
      <dgm:spPr/>
    </dgm:pt>
    <dgm:pt modelId="{B3A8CBEE-28EF-4B89-AE0D-E42BEFD16287}" type="pres">
      <dgm:prSet presAssocID="{1AF55D6D-0CBE-4903-8EBA-32940E6EF82C}" presName="composite" presStyleCnt="0"/>
      <dgm:spPr/>
    </dgm:pt>
    <dgm:pt modelId="{6AA6BB07-EA3C-4A6D-A7A9-26099259A648}" type="pres">
      <dgm:prSet presAssocID="{1AF55D6D-0CBE-4903-8EBA-32940E6EF82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63C7DC94-4E8A-44F8-A1C8-B5460BF55793}" type="pres">
      <dgm:prSet presAssocID="{1AF55D6D-0CBE-4903-8EBA-32940E6EF82C}" presName="desTx" presStyleLbl="alignAccFollowNode1" presStyleIdx="4" presStyleCnt="6">
        <dgm:presLayoutVars>
          <dgm:bulletEnabled val="1"/>
        </dgm:presLayoutVars>
      </dgm:prSet>
      <dgm:spPr/>
    </dgm:pt>
    <dgm:pt modelId="{9E86C552-F7CF-4EE9-8528-8A4B3AC33F56}" type="pres">
      <dgm:prSet presAssocID="{8846323E-6E82-43C5-82CD-995D0220D33D}" presName="space" presStyleCnt="0"/>
      <dgm:spPr/>
    </dgm:pt>
    <dgm:pt modelId="{BF511461-720D-4DD0-82BF-29B2B9777715}" type="pres">
      <dgm:prSet presAssocID="{9ACA77DC-5554-4F18-8F93-1B3865BCF2A0}" presName="composite" presStyleCnt="0"/>
      <dgm:spPr/>
    </dgm:pt>
    <dgm:pt modelId="{CA3D2272-81E8-47CA-88A0-E4A1F464BE97}" type="pres">
      <dgm:prSet presAssocID="{9ACA77DC-5554-4F18-8F93-1B3865BCF2A0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DFB9EB34-A09B-4BD1-A722-A0AF74161E68}" type="pres">
      <dgm:prSet presAssocID="{9ACA77DC-5554-4F18-8F93-1B3865BCF2A0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67B10F0C-717F-47E9-BA3F-25D2D1E80EC9}" type="presOf" srcId="{D6FCD695-6084-41B9-B81E-1EDFAAF5B31C}" destId="{6C254298-E996-4CA4-BB2A-02B88F9579AC}" srcOrd="0" destOrd="1" presId="urn:microsoft.com/office/officeart/2005/8/layout/hList1"/>
    <dgm:cxn modelId="{8321BB0E-B040-4810-9334-2B4C0ECBBE9F}" type="presOf" srcId="{346BC797-497C-4EBD-B4D6-168B36390E93}" destId="{6659153C-E6BE-4B65-A36A-2FD36450AF85}" srcOrd="0" destOrd="0" presId="urn:microsoft.com/office/officeart/2005/8/layout/hList1"/>
    <dgm:cxn modelId="{3EDFE70E-AD38-417E-88E5-80F6756FB8A9}" type="presOf" srcId="{61FA44B4-B18D-4944-BD1F-7FF60A930F13}" destId="{32053EEE-64CA-4595-B0A8-ADD78EFF0304}" srcOrd="0" destOrd="0" presId="urn:microsoft.com/office/officeart/2005/8/layout/hList1"/>
    <dgm:cxn modelId="{DD740610-9C56-4DA3-9229-B7F267362785}" type="presOf" srcId="{6D742934-F90D-43F4-AC9C-DC8573575626}" destId="{ED653C64-DD4A-4577-8CE4-06E81E1BBD15}" srcOrd="0" destOrd="0" presId="urn:microsoft.com/office/officeart/2005/8/layout/hList1"/>
    <dgm:cxn modelId="{BF460D17-4081-41BC-ACA7-F3C8149E4E24}" srcId="{CA68EA85-784B-49A0-A1BF-AC1415B1CB13}" destId="{1AF55D6D-0CBE-4903-8EBA-32940E6EF82C}" srcOrd="4" destOrd="0" parTransId="{F7D77B22-BDF6-474B-86B1-E2544F119207}" sibTransId="{8846323E-6E82-43C5-82CD-995D0220D33D}"/>
    <dgm:cxn modelId="{44F02017-D1C8-4342-A545-E19E291A5724}" srcId="{1AF55D6D-0CBE-4903-8EBA-32940E6EF82C}" destId="{BC2B70F8-7A88-438E-B712-F138FA7902FC}" srcOrd="0" destOrd="0" parTransId="{2C52AE10-AF0A-47CB-9A9C-C01023722574}" sibTransId="{FFA73153-6EEA-4D33-9F7A-0A92B852ADDB}"/>
    <dgm:cxn modelId="{5C4B2F23-0101-4DBF-A55B-4B6F36A3CDC6}" srcId="{346BC797-497C-4EBD-B4D6-168B36390E93}" destId="{CC87DA8B-B823-4C6D-92F4-EB03ADBEEBB1}" srcOrd="0" destOrd="0" parTransId="{3B758E59-2C32-45A9-A384-2956BE8AB63C}" sibTransId="{60CCA7AF-1DED-4F8A-955A-2097C57EAEB1}"/>
    <dgm:cxn modelId="{9ACE5C24-DA99-4506-B58A-F14B56414711}" type="presOf" srcId="{DD90FCF7-28B4-42A2-8ADF-7639E51DBDC2}" destId="{63C7DC94-4E8A-44F8-A1C8-B5460BF55793}" srcOrd="0" destOrd="1" presId="urn:microsoft.com/office/officeart/2005/8/layout/hList1"/>
    <dgm:cxn modelId="{9FDCBE25-DFEB-4CE4-AB88-3066232810EE}" type="presOf" srcId="{CC87DA8B-B823-4C6D-92F4-EB03ADBEEBB1}" destId="{BA03835D-AD04-4F57-9708-DC8F67F9C47E}" srcOrd="0" destOrd="0" presId="urn:microsoft.com/office/officeart/2005/8/layout/hList1"/>
    <dgm:cxn modelId="{4128392A-4D9E-4FAC-AEE4-AC3CD736C085}" srcId="{CA68EA85-784B-49A0-A1BF-AC1415B1CB13}" destId="{61FA44B4-B18D-4944-BD1F-7FF60A930F13}" srcOrd="0" destOrd="0" parTransId="{75332F9A-0624-4ABC-B019-F19693689141}" sibTransId="{CB26A864-EA31-4377-BA44-9BE8225029D7}"/>
    <dgm:cxn modelId="{0429752B-D141-4BC7-92D6-025374419BBA}" type="presOf" srcId="{0B2A6ACF-713F-4C96-87E7-C70BB977AB73}" destId="{27730571-C5C3-422F-99B0-06BEE08A8089}" srcOrd="0" destOrd="2" presId="urn:microsoft.com/office/officeart/2005/8/layout/hList1"/>
    <dgm:cxn modelId="{A4D18633-6135-4C4C-969A-84F60A3DCA94}" type="presOf" srcId="{8C458D45-3F1F-40B0-A583-A6FF2C731D68}" destId="{DFB9EB34-A09B-4BD1-A722-A0AF74161E68}" srcOrd="0" destOrd="2" presId="urn:microsoft.com/office/officeart/2005/8/layout/hList1"/>
    <dgm:cxn modelId="{03CB643C-5A04-4B35-AF7A-29ACD2B65800}" type="presOf" srcId="{71A5D057-6EB2-46B6-BC8C-019CA5F1B32B}" destId="{DFB9EB34-A09B-4BD1-A722-A0AF74161E68}" srcOrd="0" destOrd="0" presId="urn:microsoft.com/office/officeart/2005/8/layout/hList1"/>
    <dgm:cxn modelId="{B64DBC40-54B3-44D0-BC45-50E76780D5F3}" srcId="{1AF55D6D-0CBE-4903-8EBA-32940E6EF82C}" destId="{DD90FCF7-28B4-42A2-8ADF-7639E51DBDC2}" srcOrd="1" destOrd="0" parTransId="{5BB9FB84-EED5-4D6E-BCAA-97481C09DCDC}" sibTransId="{521C4927-86B8-4D73-A02D-715B9D57284B}"/>
    <dgm:cxn modelId="{7E3EFA60-15EE-4EB3-B94F-462277463C0A}" srcId="{346BC797-497C-4EBD-B4D6-168B36390E93}" destId="{DE9E1A41-1E7F-4728-9D6D-85975F4955C5}" srcOrd="2" destOrd="0" parTransId="{8AC04D44-23E4-4283-AE32-1C53FE771CE2}" sibTransId="{7468C7BB-ADE6-400A-9D9B-C50F17D409E1}"/>
    <dgm:cxn modelId="{E59D9843-EE38-424D-ADD0-E44DD625B393}" type="presOf" srcId="{D9D16D5B-CA4F-4EBD-9404-982C97986FE9}" destId="{6C254298-E996-4CA4-BB2A-02B88F9579AC}" srcOrd="0" destOrd="2" presId="urn:microsoft.com/office/officeart/2005/8/layout/hList1"/>
    <dgm:cxn modelId="{8B369B46-7A0E-4F55-A87B-E4235FA10324}" type="presOf" srcId="{BD84DD33-1069-40F8-930F-7E3B123A634F}" destId="{ED653C64-DD4A-4577-8CE4-06E81E1BBD15}" srcOrd="0" destOrd="1" presId="urn:microsoft.com/office/officeart/2005/8/layout/hList1"/>
    <dgm:cxn modelId="{F6C1DD46-2F4A-46A4-8055-82ABA3140005}" srcId="{0F448814-5038-4FE4-9696-AC3EFEA3ED84}" destId="{12786CEE-1EAF-4ED1-B2C7-1D671A81191B}" srcOrd="1" destOrd="0" parTransId="{EB97A5BE-AA21-41AE-96A9-4F96499E163D}" sibTransId="{EB31260A-118A-412B-A105-C12D4693CDC3}"/>
    <dgm:cxn modelId="{3A442767-618A-4E30-8F0F-339CCCBD585F}" srcId="{CA68EA85-784B-49A0-A1BF-AC1415B1CB13}" destId="{A8DC7C78-753D-467D-9E54-AA93BAB9FBDA}" srcOrd="2" destOrd="0" parTransId="{6C85AE4B-9E2C-485E-9817-0558E627703D}" sibTransId="{B340A6FA-15BB-4F24-9203-F7A9D76749BC}"/>
    <dgm:cxn modelId="{1FA8996E-61AA-4D33-AAEC-A2BEE21015F0}" srcId="{0F448814-5038-4FE4-9696-AC3EFEA3ED84}" destId="{B45C0EC4-184E-4B38-961D-7492481A8F2D}" srcOrd="0" destOrd="0" parTransId="{8BD2969E-2F20-4691-8980-DF4D3FE608DD}" sibTransId="{F34C22F4-4BE3-4833-8A90-BECC5EA504FB}"/>
    <dgm:cxn modelId="{CE980E52-A92C-4912-9FF5-EFC4D0402C74}" type="presOf" srcId="{9ACA77DC-5554-4F18-8F93-1B3865BCF2A0}" destId="{CA3D2272-81E8-47CA-88A0-E4A1F464BE97}" srcOrd="0" destOrd="0" presId="urn:microsoft.com/office/officeart/2005/8/layout/hList1"/>
    <dgm:cxn modelId="{B319E074-1A9E-40DB-A9BD-321186859CA6}" type="presOf" srcId="{DE9E1A41-1E7F-4728-9D6D-85975F4955C5}" destId="{BA03835D-AD04-4F57-9708-DC8F67F9C47E}" srcOrd="0" destOrd="2" presId="urn:microsoft.com/office/officeart/2005/8/layout/hList1"/>
    <dgm:cxn modelId="{F2D96D55-740E-46E7-A2FD-BECF112056F4}" type="presOf" srcId="{FC459BD5-110E-41B6-B068-4CA78C2F68EE}" destId="{BA03835D-AD04-4F57-9708-DC8F67F9C47E}" srcOrd="0" destOrd="1" presId="urn:microsoft.com/office/officeart/2005/8/layout/hList1"/>
    <dgm:cxn modelId="{5402A980-F4F8-450D-8270-16B967C6B5CE}" srcId="{A8DC7C78-753D-467D-9E54-AA93BAB9FBDA}" destId="{BD84DD33-1069-40F8-930F-7E3B123A634F}" srcOrd="1" destOrd="0" parTransId="{FD3DE0B4-0E28-46A4-8982-0BC8F27812F8}" sibTransId="{1A85964B-6AB7-4339-9A88-E2E614614195}"/>
    <dgm:cxn modelId="{ACDD6782-6EFB-422B-ADEA-1841F4D60E0B}" srcId="{9ACA77DC-5554-4F18-8F93-1B3865BCF2A0}" destId="{8C458D45-3F1F-40B0-A583-A6FF2C731D68}" srcOrd="2" destOrd="0" parTransId="{4CA51F45-E7A5-4563-86D0-936639CB89FF}" sibTransId="{496AE01E-4A99-4617-ABAF-232692AF2BF5}"/>
    <dgm:cxn modelId="{71AC608D-5FDB-4F8E-BD30-3011211025C4}" type="presOf" srcId="{BC2B70F8-7A88-438E-B712-F138FA7902FC}" destId="{63C7DC94-4E8A-44F8-A1C8-B5460BF55793}" srcOrd="0" destOrd="0" presId="urn:microsoft.com/office/officeart/2005/8/layout/hList1"/>
    <dgm:cxn modelId="{AFA4218E-8B78-4E19-A532-14ED1F7E929F}" srcId="{A8DC7C78-753D-467D-9E54-AA93BAB9FBDA}" destId="{60A1BD3F-FEA9-4ABB-B11C-7294CF14EC36}" srcOrd="2" destOrd="0" parTransId="{9A2DF3F8-19A5-4E5D-AEAE-9C4A710EE62A}" sibTransId="{15F40296-FC0C-47FF-BEB5-00ADB715C7BE}"/>
    <dgm:cxn modelId="{4A443499-26A5-42DE-BCF7-7433F919CDB1}" type="presOf" srcId="{2A993739-D95B-4E73-BD9F-FDD59F994124}" destId="{6C254298-E996-4CA4-BB2A-02B88F9579AC}" srcOrd="0" destOrd="0" presId="urn:microsoft.com/office/officeart/2005/8/layout/hList1"/>
    <dgm:cxn modelId="{A5AA06A5-2DEC-4DED-80BF-3CE41D5E52A8}" srcId="{61FA44B4-B18D-4944-BD1F-7FF60A930F13}" destId="{D9D16D5B-CA4F-4EBD-9404-982C97986FE9}" srcOrd="2" destOrd="0" parTransId="{FD60A22F-EFC1-4A3B-98EE-BFD50F2C0B31}" sibTransId="{F3622EDD-FE49-499A-98E1-5A7B1FE16EBB}"/>
    <dgm:cxn modelId="{352ED4A8-822C-49DA-BC4D-D6A073DF274F}" srcId="{CA68EA85-784B-49A0-A1BF-AC1415B1CB13}" destId="{9ACA77DC-5554-4F18-8F93-1B3865BCF2A0}" srcOrd="5" destOrd="0" parTransId="{347E917A-18D4-456A-AFAD-EB2CDC202AD3}" sibTransId="{D6D58D0B-069B-4082-90E1-D9EFCEF22BAE}"/>
    <dgm:cxn modelId="{DCCEA6AF-481C-4B6A-AFB5-873AA4324699}" type="presOf" srcId="{12786CEE-1EAF-4ED1-B2C7-1D671A81191B}" destId="{27730571-C5C3-422F-99B0-06BEE08A8089}" srcOrd="0" destOrd="1" presId="urn:microsoft.com/office/officeart/2005/8/layout/hList1"/>
    <dgm:cxn modelId="{1D77C2BA-FE0E-4137-AD6E-EE0A794CE101}" srcId="{A8DC7C78-753D-467D-9E54-AA93BAB9FBDA}" destId="{6D742934-F90D-43F4-AC9C-DC8573575626}" srcOrd="0" destOrd="0" parTransId="{B97765D4-DF1C-4C28-B349-F3FD8E5327A3}" sibTransId="{F84FD2DE-95CF-490B-90CC-1F50BE4F314C}"/>
    <dgm:cxn modelId="{D798BBC0-3DED-49D1-BAFA-C6E5ACB32E38}" type="presOf" srcId="{0F448814-5038-4FE4-9696-AC3EFEA3ED84}" destId="{DC716494-BD5F-4309-A146-1F4D3F8FE339}" srcOrd="0" destOrd="0" presId="urn:microsoft.com/office/officeart/2005/8/layout/hList1"/>
    <dgm:cxn modelId="{E0C45FC9-B9EC-4971-8C16-D27ACF158790}" type="presOf" srcId="{A8DC7C78-753D-467D-9E54-AA93BAB9FBDA}" destId="{56A1F2B0-DB69-48F4-8B58-C640BE9CBDD4}" srcOrd="0" destOrd="0" presId="urn:microsoft.com/office/officeart/2005/8/layout/hList1"/>
    <dgm:cxn modelId="{6D4997D4-A787-40E5-8498-BA6068736471}" srcId="{CA68EA85-784B-49A0-A1BF-AC1415B1CB13}" destId="{0F448814-5038-4FE4-9696-AC3EFEA3ED84}" srcOrd="3" destOrd="0" parTransId="{185E7A10-7D90-4CE6-A36B-FCC96BA0FF1B}" sibTransId="{9674019D-9A67-4F8C-9131-F2FFBA244011}"/>
    <dgm:cxn modelId="{985E9ED5-8D50-4F7B-AFAC-142469789C5C}" type="presOf" srcId="{1ABED589-AD23-4EDA-B063-8ED59F4F1783}" destId="{DFB9EB34-A09B-4BD1-A722-A0AF74161E68}" srcOrd="0" destOrd="1" presId="urn:microsoft.com/office/officeart/2005/8/layout/hList1"/>
    <dgm:cxn modelId="{AA21B9D5-8543-487F-AA76-C869EFC9A698}" srcId="{9ACA77DC-5554-4F18-8F93-1B3865BCF2A0}" destId="{71A5D057-6EB2-46B6-BC8C-019CA5F1B32B}" srcOrd="0" destOrd="0" parTransId="{45888A51-F2DA-48BF-87DE-86DBF36C29DB}" sibTransId="{8327E102-7765-4B8B-A184-909D96115544}"/>
    <dgm:cxn modelId="{FDACA3D6-2358-4FE5-AB56-5E11E00DE9B7}" srcId="{61FA44B4-B18D-4944-BD1F-7FF60A930F13}" destId="{D6FCD695-6084-41B9-B81E-1EDFAAF5B31C}" srcOrd="1" destOrd="0" parTransId="{B6E077B7-2008-45C2-B278-688E3A45B60A}" sibTransId="{CA1F618D-5883-4F58-9E30-74547E29FFAE}"/>
    <dgm:cxn modelId="{6D36A7D6-2B98-4704-AE04-02D16B80C89A}" type="presOf" srcId="{CA68EA85-784B-49A0-A1BF-AC1415B1CB13}" destId="{79C4C185-E674-40CB-965B-A2E99FA8DF38}" srcOrd="0" destOrd="0" presId="urn:microsoft.com/office/officeart/2005/8/layout/hList1"/>
    <dgm:cxn modelId="{1ADBC1D6-2129-4E17-84BD-57A3A0652AC3}" srcId="{9ACA77DC-5554-4F18-8F93-1B3865BCF2A0}" destId="{1ABED589-AD23-4EDA-B063-8ED59F4F1783}" srcOrd="1" destOrd="0" parTransId="{A5505F8A-50BB-413A-A94C-650537273354}" sibTransId="{EAF9988F-35F5-478B-B9D0-6883BAD53640}"/>
    <dgm:cxn modelId="{4CA1DDD8-FBCD-4A47-8D64-046137F479DC}" type="presOf" srcId="{1AF55D6D-0CBE-4903-8EBA-32940E6EF82C}" destId="{6AA6BB07-EA3C-4A6D-A7A9-26099259A648}" srcOrd="0" destOrd="0" presId="urn:microsoft.com/office/officeart/2005/8/layout/hList1"/>
    <dgm:cxn modelId="{BC14A8DB-4437-4CD3-9739-95B6C3CB5E54}" srcId="{0F448814-5038-4FE4-9696-AC3EFEA3ED84}" destId="{0B2A6ACF-713F-4C96-87E7-C70BB977AB73}" srcOrd="2" destOrd="0" parTransId="{36849AAA-81EF-449D-B138-BD975C66A11F}" sibTransId="{696A842C-594E-4917-A700-03FAB16C86CB}"/>
    <dgm:cxn modelId="{160183E9-1C2B-45FA-BB0F-2802E8E7B785}" srcId="{346BC797-497C-4EBD-B4D6-168B36390E93}" destId="{FC459BD5-110E-41B6-B068-4CA78C2F68EE}" srcOrd="1" destOrd="0" parTransId="{96A3805F-BD34-4E4F-B668-19C608A8AE99}" sibTransId="{31D9FEAB-B90F-4A70-87C6-504E4F47047C}"/>
    <dgm:cxn modelId="{D45BF7F1-27A0-4D52-A263-588BB81361B5}" type="presOf" srcId="{60A1BD3F-FEA9-4ABB-B11C-7294CF14EC36}" destId="{ED653C64-DD4A-4577-8CE4-06E81E1BBD15}" srcOrd="0" destOrd="2" presId="urn:microsoft.com/office/officeart/2005/8/layout/hList1"/>
    <dgm:cxn modelId="{B98CDCF5-F710-49BA-BB41-A7D218208C2F}" srcId="{61FA44B4-B18D-4944-BD1F-7FF60A930F13}" destId="{2A993739-D95B-4E73-BD9F-FDD59F994124}" srcOrd="0" destOrd="0" parTransId="{32BA012B-C997-4E1E-8D06-B925CFFC3A35}" sibTransId="{59425CA8-844E-4AFE-BEA8-A37072C65BA9}"/>
    <dgm:cxn modelId="{934184FE-5E4F-447F-96B9-31EE43D85D20}" srcId="{CA68EA85-784B-49A0-A1BF-AC1415B1CB13}" destId="{346BC797-497C-4EBD-B4D6-168B36390E93}" srcOrd="1" destOrd="0" parTransId="{8055003A-7BDB-444B-A4AB-C453BE2BFADC}" sibTransId="{B7BB0732-C6C6-4636-B475-0E568A951722}"/>
    <dgm:cxn modelId="{3C2BAFFE-9A5A-4E38-B6DC-00D170F70579}" type="presOf" srcId="{B45C0EC4-184E-4B38-961D-7492481A8F2D}" destId="{27730571-C5C3-422F-99B0-06BEE08A8089}" srcOrd="0" destOrd="0" presId="urn:microsoft.com/office/officeart/2005/8/layout/hList1"/>
    <dgm:cxn modelId="{A67A7FBF-6FC7-470F-9A37-D580D7B9A789}" type="presParOf" srcId="{79C4C185-E674-40CB-965B-A2E99FA8DF38}" destId="{A65B46E5-7102-49E9-A86E-BAC0EF994ABC}" srcOrd="0" destOrd="0" presId="urn:microsoft.com/office/officeart/2005/8/layout/hList1"/>
    <dgm:cxn modelId="{B985C963-99B1-4C18-8C92-87167DCFB867}" type="presParOf" srcId="{A65B46E5-7102-49E9-A86E-BAC0EF994ABC}" destId="{32053EEE-64CA-4595-B0A8-ADD78EFF0304}" srcOrd="0" destOrd="0" presId="urn:microsoft.com/office/officeart/2005/8/layout/hList1"/>
    <dgm:cxn modelId="{CA77A7F3-04AD-42A3-AFE1-2054C6EC5A2E}" type="presParOf" srcId="{A65B46E5-7102-49E9-A86E-BAC0EF994ABC}" destId="{6C254298-E996-4CA4-BB2A-02B88F9579AC}" srcOrd="1" destOrd="0" presId="urn:microsoft.com/office/officeart/2005/8/layout/hList1"/>
    <dgm:cxn modelId="{B63CC6E9-5F7E-4001-91B8-4EF26332CCED}" type="presParOf" srcId="{79C4C185-E674-40CB-965B-A2E99FA8DF38}" destId="{502EAD85-24EE-45F3-86B7-853789FB2459}" srcOrd="1" destOrd="0" presId="urn:microsoft.com/office/officeart/2005/8/layout/hList1"/>
    <dgm:cxn modelId="{FC629FB0-F4DE-40ED-A6EB-DD1F450736AA}" type="presParOf" srcId="{79C4C185-E674-40CB-965B-A2E99FA8DF38}" destId="{8DEFDD7B-00BA-4647-916C-CD64A9A86C3C}" srcOrd="2" destOrd="0" presId="urn:microsoft.com/office/officeart/2005/8/layout/hList1"/>
    <dgm:cxn modelId="{15ABD8F1-D697-4A56-83FD-004FD908A2E7}" type="presParOf" srcId="{8DEFDD7B-00BA-4647-916C-CD64A9A86C3C}" destId="{6659153C-E6BE-4B65-A36A-2FD36450AF85}" srcOrd="0" destOrd="0" presId="urn:microsoft.com/office/officeart/2005/8/layout/hList1"/>
    <dgm:cxn modelId="{222E7DE5-0EFB-423F-99E0-0AEBDA6B6DBF}" type="presParOf" srcId="{8DEFDD7B-00BA-4647-916C-CD64A9A86C3C}" destId="{BA03835D-AD04-4F57-9708-DC8F67F9C47E}" srcOrd="1" destOrd="0" presId="urn:microsoft.com/office/officeart/2005/8/layout/hList1"/>
    <dgm:cxn modelId="{971B11F4-4948-41C2-A43E-7436B77CB9D6}" type="presParOf" srcId="{79C4C185-E674-40CB-965B-A2E99FA8DF38}" destId="{C39342D4-B7F9-4BD5-8DFC-15843A690A0A}" srcOrd="3" destOrd="0" presId="urn:microsoft.com/office/officeart/2005/8/layout/hList1"/>
    <dgm:cxn modelId="{717AF6BD-CDFA-4E71-BB07-48247DEE6057}" type="presParOf" srcId="{79C4C185-E674-40CB-965B-A2E99FA8DF38}" destId="{7E547D43-C95E-48EA-A735-CF3E65FDD312}" srcOrd="4" destOrd="0" presId="urn:microsoft.com/office/officeart/2005/8/layout/hList1"/>
    <dgm:cxn modelId="{BDA47427-A69C-4B67-BA19-1C03D7502AF3}" type="presParOf" srcId="{7E547D43-C95E-48EA-A735-CF3E65FDD312}" destId="{56A1F2B0-DB69-48F4-8B58-C640BE9CBDD4}" srcOrd="0" destOrd="0" presId="urn:microsoft.com/office/officeart/2005/8/layout/hList1"/>
    <dgm:cxn modelId="{C75573A2-4F85-42F7-9CA5-A9A38B5DC004}" type="presParOf" srcId="{7E547D43-C95E-48EA-A735-CF3E65FDD312}" destId="{ED653C64-DD4A-4577-8CE4-06E81E1BBD15}" srcOrd="1" destOrd="0" presId="urn:microsoft.com/office/officeart/2005/8/layout/hList1"/>
    <dgm:cxn modelId="{1CF6BC69-1546-4984-BA3D-9A1904A76C8C}" type="presParOf" srcId="{79C4C185-E674-40CB-965B-A2E99FA8DF38}" destId="{9FE19B5E-8BB9-42F0-8B39-6A10D36452BE}" srcOrd="5" destOrd="0" presId="urn:microsoft.com/office/officeart/2005/8/layout/hList1"/>
    <dgm:cxn modelId="{A7B82AB4-BDB3-4DF1-8D5B-27E1E079CFB5}" type="presParOf" srcId="{79C4C185-E674-40CB-965B-A2E99FA8DF38}" destId="{EA623D85-7191-4CF1-8178-FC901E4D7C60}" srcOrd="6" destOrd="0" presId="urn:microsoft.com/office/officeart/2005/8/layout/hList1"/>
    <dgm:cxn modelId="{50DCB371-9B1A-43DD-85C0-3BA767B1D170}" type="presParOf" srcId="{EA623D85-7191-4CF1-8178-FC901E4D7C60}" destId="{DC716494-BD5F-4309-A146-1F4D3F8FE339}" srcOrd="0" destOrd="0" presId="urn:microsoft.com/office/officeart/2005/8/layout/hList1"/>
    <dgm:cxn modelId="{3F2488E5-D7FF-48F0-8BB2-5638CC0A6DDC}" type="presParOf" srcId="{EA623D85-7191-4CF1-8178-FC901E4D7C60}" destId="{27730571-C5C3-422F-99B0-06BEE08A8089}" srcOrd="1" destOrd="0" presId="urn:microsoft.com/office/officeart/2005/8/layout/hList1"/>
    <dgm:cxn modelId="{268ED949-C2B3-4001-935D-709A1ABEBB41}" type="presParOf" srcId="{79C4C185-E674-40CB-965B-A2E99FA8DF38}" destId="{F58F2CDD-88CE-4AA1-B908-3E54854B5B9B}" srcOrd="7" destOrd="0" presId="urn:microsoft.com/office/officeart/2005/8/layout/hList1"/>
    <dgm:cxn modelId="{E85D9966-6695-429D-85B3-AF0CE8F7715D}" type="presParOf" srcId="{79C4C185-E674-40CB-965B-A2E99FA8DF38}" destId="{B3A8CBEE-28EF-4B89-AE0D-E42BEFD16287}" srcOrd="8" destOrd="0" presId="urn:microsoft.com/office/officeart/2005/8/layout/hList1"/>
    <dgm:cxn modelId="{4DF41923-0DF6-4EBF-A169-AEEE4741E239}" type="presParOf" srcId="{B3A8CBEE-28EF-4B89-AE0D-E42BEFD16287}" destId="{6AA6BB07-EA3C-4A6D-A7A9-26099259A648}" srcOrd="0" destOrd="0" presId="urn:microsoft.com/office/officeart/2005/8/layout/hList1"/>
    <dgm:cxn modelId="{BAC6F49D-998D-4337-B566-70311519699C}" type="presParOf" srcId="{B3A8CBEE-28EF-4B89-AE0D-E42BEFD16287}" destId="{63C7DC94-4E8A-44F8-A1C8-B5460BF55793}" srcOrd="1" destOrd="0" presId="urn:microsoft.com/office/officeart/2005/8/layout/hList1"/>
    <dgm:cxn modelId="{8D0A0785-AEFD-45B5-941D-260F96C114A7}" type="presParOf" srcId="{79C4C185-E674-40CB-965B-A2E99FA8DF38}" destId="{9E86C552-F7CF-4EE9-8528-8A4B3AC33F56}" srcOrd="9" destOrd="0" presId="urn:microsoft.com/office/officeart/2005/8/layout/hList1"/>
    <dgm:cxn modelId="{0DB89C34-9224-4A95-821E-EBFAF4897D42}" type="presParOf" srcId="{79C4C185-E674-40CB-965B-A2E99FA8DF38}" destId="{BF511461-720D-4DD0-82BF-29B2B9777715}" srcOrd="10" destOrd="0" presId="urn:microsoft.com/office/officeart/2005/8/layout/hList1"/>
    <dgm:cxn modelId="{76BE3817-2E7A-4744-B41C-6E2212EB3536}" type="presParOf" srcId="{BF511461-720D-4DD0-82BF-29B2B9777715}" destId="{CA3D2272-81E8-47CA-88A0-E4A1F464BE97}" srcOrd="0" destOrd="0" presId="urn:microsoft.com/office/officeart/2005/8/layout/hList1"/>
    <dgm:cxn modelId="{C2438F29-25F9-4B4A-99A4-B52D4166F8AB}" type="presParOf" srcId="{BF511461-720D-4DD0-82BF-29B2B9777715}" destId="{DFB9EB34-A09B-4BD1-A722-A0AF74161E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EC2F-A763-444C-A4AA-4EAEC067AB48}">
      <dsp:nvSpPr>
        <dsp:cNvPr id="0" name=""/>
        <dsp:cNvSpPr/>
      </dsp:nvSpPr>
      <dsp:spPr>
        <a:xfrm>
          <a:off x="0" y="1173"/>
          <a:ext cx="10326544" cy="657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4675-9BE4-473B-AEA6-E25F882E09C3}">
      <dsp:nvSpPr>
        <dsp:cNvPr id="0" name=""/>
        <dsp:cNvSpPr/>
      </dsp:nvSpPr>
      <dsp:spPr>
        <a:xfrm>
          <a:off x="198873" y="149095"/>
          <a:ext cx="361940" cy="36158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A633D-3487-4144-900A-35C232ED68ED}">
      <dsp:nvSpPr>
        <dsp:cNvPr id="0" name=""/>
        <dsp:cNvSpPr/>
      </dsp:nvSpPr>
      <dsp:spPr>
        <a:xfrm>
          <a:off x="759687" y="1173"/>
          <a:ext cx="9496636" cy="65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46" tIns="69646" rIns="69646" bIns="69646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Avaliar uma empresa como em </a:t>
          </a:r>
          <a:r>
            <a:rPr lang="pt-BR" sz="2000" b="1" kern="1200" dirty="0"/>
            <a:t>continuidade operacional </a:t>
          </a:r>
          <a:r>
            <a:rPr lang="pt-BR" sz="2000" kern="1200" dirty="0"/>
            <a:t>ou como um </a:t>
          </a:r>
          <a:r>
            <a:rPr lang="pt-BR" sz="2000" b="1" kern="1200" dirty="0"/>
            <a:t>conjunto de ativos</a:t>
          </a:r>
          <a:r>
            <a:rPr lang="pt-BR" sz="2000" b="0" kern="1200" dirty="0"/>
            <a:t>? </a:t>
          </a:r>
          <a:endParaRPr lang="en-US" sz="2000" b="0" kern="1200" dirty="0"/>
        </a:p>
      </dsp:txBody>
      <dsp:txXfrm>
        <a:off x="759687" y="1173"/>
        <a:ext cx="9496636" cy="658074"/>
      </dsp:txXfrm>
    </dsp:sp>
    <dsp:sp modelId="{6AD335A4-7B5A-4CF8-94A6-029D77F75359}">
      <dsp:nvSpPr>
        <dsp:cNvPr id="0" name=""/>
        <dsp:cNvSpPr/>
      </dsp:nvSpPr>
      <dsp:spPr>
        <a:xfrm>
          <a:off x="0" y="801533"/>
          <a:ext cx="10326544" cy="657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AFF58-3DB1-4B69-A406-B44EB32CB4DD}">
      <dsp:nvSpPr>
        <dsp:cNvPr id="0" name=""/>
        <dsp:cNvSpPr/>
      </dsp:nvSpPr>
      <dsp:spPr>
        <a:xfrm>
          <a:off x="198873" y="949455"/>
          <a:ext cx="361940" cy="36158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3FB0-0FDD-4387-97DD-C510C9A353CE}">
      <dsp:nvSpPr>
        <dsp:cNvPr id="0" name=""/>
        <dsp:cNvSpPr/>
      </dsp:nvSpPr>
      <dsp:spPr>
        <a:xfrm>
          <a:off x="759687" y="801533"/>
          <a:ext cx="9496636" cy="65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46" tIns="69646" rIns="69646" bIns="69646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Continuidade operacional: </a:t>
          </a:r>
          <a:r>
            <a:rPr lang="pt-BR" sz="2000" b="0" kern="1200" dirty="0"/>
            <a:t>considerar</a:t>
          </a:r>
          <a:r>
            <a:rPr lang="pt-BR" sz="2000" b="1" kern="1200" dirty="0"/>
            <a:t> </a:t>
          </a:r>
          <a:r>
            <a:rPr lang="pt-BR" sz="2000" b="0" kern="1200" dirty="0"/>
            <a:t>não apenas os investimentos existentes, mas também os investimentos futuros esperados e sua lucratividade. </a:t>
          </a:r>
          <a:endParaRPr lang="en-US" sz="2000" b="0" kern="1200" dirty="0"/>
        </a:p>
      </dsp:txBody>
      <dsp:txXfrm>
        <a:off x="759687" y="801533"/>
        <a:ext cx="9496636" cy="658074"/>
      </dsp:txXfrm>
    </dsp:sp>
    <dsp:sp modelId="{A43FF634-EA91-4709-827D-9F87F3856B03}">
      <dsp:nvSpPr>
        <dsp:cNvPr id="0" name=""/>
        <dsp:cNvSpPr/>
      </dsp:nvSpPr>
      <dsp:spPr>
        <a:xfrm>
          <a:off x="0" y="1603709"/>
          <a:ext cx="10326544" cy="657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BCFF1-BA86-4C85-9F88-239D2D725A75}">
      <dsp:nvSpPr>
        <dsp:cNvPr id="0" name=""/>
        <dsp:cNvSpPr/>
      </dsp:nvSpPr>
      <dsp:spPr>
        <a:xfrm>
          <a:off x="198873" y="1749816"/>
          <a:ext cx="361940" cy="36158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27F8C-F108-44A3-9F4F-4534850D1728}">
      <dsp:nvSpPr>
        <dsp:cNvPr id="0" name=""/>
        <dsp:cNvSpPr/>
      </dsp:nvSpPr>
      <dsp:spPr>
        <a:xfrm>
          <a:off x="759687" y="1603067"/>
          <a:ext cx="9496636" cy="65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646" tIns="69646" rIns="69646" bIns="69646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Conjunto de ativos: </a:t>
          </a:r>
          <a:r>
            <a:rPr lang="pt-BR" sz="2000" b="0" kern="1200" dirty="0"/>
            <a:t>considerar</a:t>
          </a:r>
          <a:r>
            <a:rPr lang="pt-BR" sz="2000" b="1" kern="1200" dirty="0"/>
            <a:t> </a:t>
          </a:r>
          <a:r>
            <a:rPr lang="pt-BR" sz="2000" b="0" kern="1200" dirty="0"/>
            <a:t>principalmente os ativos existentes e estimar o valor de cada ativo separadamente.</a:t>
          </a:r>
          <a:endParaRPr lang="en-US" sz="2000" b="0" kern="1200" dirty="0"/>
        </a:p>
      </dsp:txBody>
      <dsp:txXfrm>
        <a:off x="759687" y="1603067"/>
        <a:ext cx="9496636" cy="658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EC2F-A763-444C-A4AA-4EAEC067AB48}">
      <dsp:nvSpPr>
        <dsp:cNvPr id="0" name=""/>
        <dsp:cNvSpPr/>
      </dsp:nvSpPr>
      <dsp:spPr>
        <a:xfrm>
          <a:off x="0" y="0"/>
          <a:ext cx="10326544" cy="813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4675-9BE4-473B-AEA6-E25F882E09C3}">
      <dsp:nvSpPr>
        <dsp:cNvPr id="0" name=""/>
        <dsp:cNvSpPr/>
      </dsp:nvSpPr>
      <dsp:spPr>
        <a:xfrm>
          <a:off x="246080" y="184875"/>
          <a:ext cx="447855" cy="44741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A633D-3487-4144-900A-35C232ED68ED}">
      <dsp:nvSpPr>
        <dsp:cNvPr id="0" name=""/>
        <dsp:cNvSpPr/>
      </dsp:nvSpPr>
      <dsp:spPr>
        <a:xfrm>
          <a:off x="940016" y="1840"/>
          <a:ext cx="9185956" cy="81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8" tIns="86178" rIns="86178" bIns="86178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Avaliar o </a:t>
          </a:r>
          <a:r>
            <a:rPr lang="pt-BR" sz="2000" b="1" kern="1200" dirty="0"/>
            <a:t>patrimônio líquido </a:t>
          </a:r>
          <a:r>
            <a:rPr lang="pt-BR" sz="2000" kern="1200" dirty="0"/>
            <a:t>de um negócio ou o </a:t>
          </a:r>
          <a:r>
            <a:rPr lang="pt-BR" sz="2000" b="1" kern="1200" dirty="0"/>
            <a:t>negócio em si</a:t>
          </a:r>
          <a:r>
            <a:rPr lang="pt-BR" sz="2000" b="0" kern="1200" dirty="0"/>
            <a:t>?</a:t>
          </a:r>
          <a:endParaRPr lang="en-US" sz="2000" b="0" kern="1200" dirty="0"/>
        </a:p>
      </dsp:txBody>
      <dsp:txXfrm>
        <a:off x="940016" y="1840"/>
        <a:ext cx="9185956" cy="814283"/>
      </dsp:txXfrm>
    </dsp:sp>
    <dsp:sp modelId="{6AD335A4-7B5A-4CF8-94A6-029D77F75359}">
      <dsp:nvSpPr>
        <dsp:cNvPr id="0" name=""/>
        <dsp:cNvSpPr/>
      </dsp:nvSpPr>
      <dsp:spPr>
        <a:xfrm>
          <a:off x="0" y="957738"/>
          <a:ext cx="10326544" cy="813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AFF58-3DB1-4B69-A406-B44EB32CB4DD}">
      <dsp:nvSpPr>
        <dsp:cNvPr id="0" name=""/>
        <dsp:cNvSpPr/>
      </dsp:nvSpPr>
      <dsp:spPr>
        <a:xfrm>
          <a:off x="246080" y="1140773"/>
          <a:ext cx="447855" cy="44741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3FB0-0FDD-4387-97DD-C510C9A353CE}">
      <dsp:nvSpPr>
        <dsp:cNvPr id="0" name=""/>
        <dsp:cNvSpPr/>
      </dsp:nvSpPr>
      <dsp:spPr>
        <a:xfrm>
          <a:off x="940016" y="957738"/>
          <a:ext cx="9185956" cy="81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8" tIns="86178" rIns="86178" bIns="86178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Patrimônio líquido: </a:t>
          </a:r>
          <a:r>
            <a:rPr lang="pt-BR" sz="2000" b="0" kern="1200" dirty="0"/>
            <a:t>considerar</a:t>
          </a:r>
          <a:r>
            <a:rPr lang="pt-BR" sz="2000" b="1" kern="1200" dirty="0"/>
            <a:t> </a:t>
          </a:r>
          <a:r>
            <a:rPr lang="pt-BR" sz="2000" b="0" kern="1200" dirty="0"/>
            <a:t>a participação acionária no negócio, e isso é chamado de avaliação patrimonial; o valor presente é o valor só do patrimônio.</a:t>
          </a:r>
          <a:endParaRPr lang="en-US" sz="2000" b="0" kern="1200" dirty="0"/>
        </a:p>
      </dsp:txBody>
      <dsp:txXfrm>
        <a:off x="940016" y="957738"/>
        <a:ext cx="9185956" cy="814283"/>
      </dsp:txXfrm>
    </dsp:sp>
    <dsp:sp modelId="{A43FF634-EA91-4709-827D-9F87F3856B03}">
      <dsp:nvSpPr>
        <dsp:cNvPr id="0" name=""/>
        <dsp:cNvSpPr/>
      </dsp:nvSpPr>
      <dsp:spPr>
        <a:xfrm>
          <a:off x="0" y="1915881"/>
          <a:ext cx="10326544" cy="813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BCFF1-BA86-4C85-9F88-239D2D725A75}">
      <dsp:nvSpPr>
        <dsp:cNvPr id="0" name=""/>
        <dsp:cNvSpPr/>
      </dsp:nvSpPr>
      <dsp:spPr>
        <a:xfrm>
          <a:off x="246080" y="2096670"/>
          <a:ext cx="447855" cy="44741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27F8C-F108-44A3-9F4F-4534850D1728}">
      <dsp:nvSpPr>
        <dsp:cNvPr id="0" name=""/>
        <dsp:cNvSpPr/>
      </dsp:nvSpPr>
      <dsp:spPr>
        <a:xfrm>
          <a:off x="940016" y="1915476"/>
          <a:ext cx="9185956" cy="81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8" tIns="86178" rIns="86178" bIns="86178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Negócio em si: </a:t>
          </a:r>
          <a:r>
            <a:rPr lang="pt-BR" sz="2000" b="0" kern="1200" dirty="0"/>
            <a:t>considerar</a:t>
          </a:r>
          <a:r>
            <a:rPr lang="pt-BR" sz="2000" b="1" kern="1200" dirty="0"/>
            <a:t> </a:t>
          </a:r>
          <a:r>
            <a:rPr lang="pt-BR" sz="2000" b="0" kern="1200" dirty="0"/>
            <a:t>tanto ativos existentes quanto ativos de crescimento; o valor presente é o valor de toda a empresa (com ativos existentes e de crescimento).</a:t>
          </a:r>
          <a:endParaRPr lang="en-US" sz="2000" b="0" kern="1200" dirty="0"/>
        </a:p>
      </dsp:txBody>
      <dsp:txXfrm>
        <a:off x="940016" y="1915476"/>
        <a:ext cx="9185956" cy="814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FF634-EA91-4709-827D-9F87F3856B03}">
      <dsp:nvSpPr>
        <dsp:cNvPr id="0" name=""/>
        <dsp:cNvSpPr/>
      </dsp:nvSpPr>
      <dsp:spPr>
        <a:xfrm>
          <a:off x="-32278" y="119835"/>
          <a:ext cx="10326544" cy="9300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BCFF1-BA86-4C85-9F88-239D2D725A75}">
      <dsp:nvSpPr>
        <dsp:cNvPr id="0" name=""/>
        <dsp:cNvSpPr/>
      </dsp:nvSpPr>
      <dsp:spPr>
        <a:xfrm>
          <a:off x="60184" y="185705"/>
          <a:ext cx="512508" cy="51150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27F8C-F108-44A3-9F4F-4534850D1728}">
      <dsp:nvSpPr>
        <dsp:cNvPr id="0" name=""/>
        <dsp:cNvSpPr/>
      </dsp:nvSpPr>
      <dsp:spPr>
        <a:xfrm>
          <a:off x="577487" y="0"/>
          <a:ext cx="9445808" cy="104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57" tIns="110757" rIns="110757" bIns="110757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Valor presente ajustado: </a:t>
          </a:r>
          <a:r>
            <a:rPr lang="pt-BR" sz="2000" b="0" kern="1200" dirty="0"/>
            <a:t>considera a separação do uso de dívidas para financiar as operações de uma empresa, ou seja, o valor do financiamento da dívida, do valor dos ativos de uma empresa.</a:t>
          </a:r>
          <a:endParaRPr lang="en-US" sz="2000" b="0" kern="1200" dirty="0"/>
        </a:p>
      </dsp:txBody>
      <dsp:txXfrm>
        <a:off x="577487" y="0"/>
        <a:ext cx="9445808" cy="1046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CEC2F-A763-444C-A4AA-4EAEC067AB48}">
      <dsp:nvSpPr>
        <dsp:cNvPr id="0" name=""/>
        <dsp:cNvSpPr/>
      </dsp:nvSpPr>
      <dsp:spPr>
        <a:xfrm>
          <a:off x="0" y="107347"/>
          <a:ext cx="10326544" cy="7956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4675-9BE4-473B-AEA6-E25F882E09C3}">
      <dsp:nvSpPr>
        <dsp:cNvPr id="0" name=""/>
        <dsp:cNvSpPr/>
      </dsp:nvSpPr>
      <dsp:spPr>
        <a:xfrm>
          <a:off x="240680" y="286365"/>
          <a:ext cx="437600" cy="43760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A633D-3487-4144-900A-35C232ED68ED}">
      <dsp:nvSpPr>
        <dsp:cNvPr id="0" name=""/>
        <dsp:cNvSpPr/>
      </dsp:nvSpPr>
      <dsp:spPr>
        <a:xfrm>
          <a:off x="918960" y="107347"/>
          <a:ext cx="9407583" cy="79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05" tIns="84205" rIns="84205" bIns="842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Avaliar o fluxo como valor </a:t>
          </a:r>
          <a:r>
            <a:rPr lang="pt-BR" sz="2000" b="1" kern="1200" dirty="0"/>
            <a:t>baseado nos retornos em excesso </a:t>
          </a:r>
          <a:r>
            <a:rPr lang="pt-BR" sz="2000" kern="1200" dirty="0"/>
            <a:t>ou no </a:t>
          </a:r>
          <a:r>
            <a:rPr lang="pt-BR" sz="2000" b="1" kern="1200" dirty="0"/>
            <a:t>valor presente ajustado</a:t>
          </a:r>
          <a:r>
            <a:rPr lang="pt-BR" sz="2000" b="0" kern="1200" dirty="0"/>
            <a:t>?</a:t>
          </a:r>
          <a:endParaRPr lang="en-US" sz="2000" b="0" kern="1200" dirty="0"/>
        </a:p>
      </dsp:txBody>
      <dsp:txXfrm>
        <a:off x="918960" y="107347"/>
        <a:ext cx="9407583" cy="795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35A4-7B5A-4CF8-94A6-029D77F75359}">
      <dsp:nvSpPr>
        <dsp:cNvPr id="0" name=""/>
        <dsp:cNvSpPr/>
      </dsp:nvSpPr>
      <dsp:spPr>
        <a:xfrm>
          <a:off x="0" y="72706"/>
          <a:ext cx="10326544" cy="7842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AFF58-3DB1-4B69-A406-B44EB32CB4DD}">
      <dsp:nvSpPr>
        <dsp:cNvPr id="0" name=""/>
        <dsp:cNvSpPr/>
      </dsp:nvSpPr>
      <dsp:spPr>
        <a:xfrm>
          <a:off x="230116" y="228285"/>
          <a:ext cx="431357" cy="43135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3FB0-0FDD-4387-97DD-C510C9A353CE}">
      <dsp:nvSpPr>
        <dsp:cNvPr id="0" name=""/>
        <dsp:cNvSpPr/>
      </dsp:nvSpPr>
      <dsp:spPr>
        <a:xfrm>
          <a:off x="782345" y="91670"/>
          <a:ext cx="9420693" cy="784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04" tIns="83004" rIns="83004" bIns="83004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Retorno em excesso: </a:t>
          </a:r>
          <a:r>
            <a:rPr lang="pt-BR" sz="2000" b="0" kern="1200" dirty="0"/>
            <a:t>considera</a:t>
          </a:r>
          <a:r>
            <a:rPr lang="pt-BR" sz="2000" b="1" kern="1200" dirty="0"/>
            <a:t> </a:t>
          </a:r>
          <a:r>
            <a:rPr lang="pt-BR" sz="2000" b="0" kern="1200" dirty="0"/>
            <a:t>fluxos de caixa acima ou abaixo do fluxo de caixa de retorno normal, que é o retorno exigido ajustado ao risco.</a:t>
          </a:r>
          <a:endParaRPr lang="en-US" sz="2000" b="0" kern="1200" dirty="0"/>
        </a:p>
      </dsp:txBody>
      <dsp:txXfrm>
        <a:off x="782345" y="91670"/>
        <a:ext cx="9420693" cy="784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53EEE-64CA-4595-B0A8-ADD78EFF0304}">
      <dsp:nvSpPr>
        <dsp:cNvPr id="0" name=""/>
        <dsp:cNvSpPr/>
      </dsp:nvSpPr>
      <dsp:spPr>
        <a:xfrm>
          <a:off x="3269" y="1225649"/>
          <a:ext cx="1736905" cy="553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Resultado econômico</a:t>
          </a:r>
        </a:p>
      </dsp:txBody>
      <dsp:txXfrm>
        <a:off x="3269" y="1225649"/>
        <a:ext cx="1736905" cy="553026"/>
      </dsp:txXfrm>
    </dsp:sp>
    <dsp:sp modelId="{6C254298-E996-4CA4-BB2A-02B88F9579AC}">
      <dsp:nvSpPr>
        <dsp:cNvPr id="0" name=""/>
        <dsp:cNvSpPr/>
      </dsp:nvSpPr>
      <dsp:spPr>
        <a:xfrm>
          <a:off x="3269" y="1778675"/>
          <a:ext cx="1736905" cy="33996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Índices comparados a transações de empresas do mesmo segmento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Avaliar desempenho de vendas, rentabilidade, percentual de crescimento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As empresas podem ser diferentes em eficiência, posicionamento de mercado, marketing.</a:t>
          </a:r>
        </a:p>
      </dsp:txBody>
      <dsp:txXfrm>
        <a:off x="3269" y="1778675"/>
        <a:ext cx="1736905" cy="3399650"/>
      </dsp:txXfrm>
    </dsp:sp>
    <dsp:sp modelId="{6659153C-E6BE-4B65-A36A-2FD36450AF85}">
      <dsp:nvSpPr>
        <dsp:cNvPr id="0" name=""/>
        <dsp:cNvSpPr/>
      </dsp:nvSpPr>
      <dsp:spPr>
        <a:xfrm>
          <a:off x="1983341" y="1225649"/>
          <a:ext cx="1736905" cy="553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Balanço patrimonial (Ativos e passivos financeiros)</a:t>
          </a:r>
        </a:p>
      </dsp:txBody>
      <dsp:txXfrm>
        <a:off x="1983341" y="1225649"/>
        <a:ext cx="1736905" cy="553026"/>
      </dsp:txXfrm>
    </dsp:sp>
    <dsp:sp modelId="{BA03835D-AD04-4F57-9708-DC8F67F9C47E}">
      <dsp:nvSpPr>
        <dsp:cNvPr id="0" name=""/>
        <dsp:cNvSpPr/>
      </dsp:nvSpPr>
      <dsp:spPr>
        <a:xfrm>
          <a:off x="1983341" y="1778675"/>
          <a:ext cx="1736905" cy="33996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Base no valor do patrimônio líquido no balanço patrimonial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Facilidade de obtenção dos valores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Apresenta apenas um “retrato” da situação financeira do negócio e não considera a evolução da empresa, o valor do dinheiro no tempo, o posicionamento da mercado e seus recursos humanos e intangíveis.</a:t>
          </a:r>
          <a:endParaRPr lang="pt-BR" sz="1100" kern="1200" dirty="0"/>
        </a:p>
      </dsp:txBody>
      <dsp:txXfrm>
        <a:off x="1983341" y="1778675"/>
        <a:ext cx="1736905" cy="3399650"/>
      </dsp:txXfrm>
    </dsp:sp>
    <dsp:sp modelId="{56A1F2B0-DB69-48F4-8B58-C640BE9CBDD4}">
      <dsp:nvSpPr>
        <dsp:cNvPr id="0" name=""/>
        <dsp:cNvSpPr/>
      </dsp:nvSpPr>
      <dsp:spPr>
        <a:xfrm>
          <a:off x="3963413" y="1225649"/>
          <a:ext cx="1736905" cy="553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Fluxo de caixa descontado</a:t>
          </a:r>
        </a:p>
      </dsp:txBody>
      <dsp:txXfrm>
        <a:off x="3963413" y="1225649"/>
        <a:ext cx="1736905" cy="553026"/>
      </dsp:txXfrm>
    </dsp:sp>
    <dsp:sp modelId="{ED653C64-DD4A-4577-8CE4-06E81E1BBD15}">
      <dsp:nvSpPr>
        <dsp:cNvPr id="0" name=""/>
        <dsp:cNvSpPr/>
      </dsp:nvSpPr>
      <dsp:spPr>
        <a:xfrm>
          <a:off x="3963413" y="1778675"/>
          <a:ext cx="1736905" cy="33996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O dinheiro tem seu valor modificado ao longo do tempo 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Reflete a força econômica independente de questões externas que influenciam no valor final de uma empresa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Dificuldade de prever com precisão o comportamento de variáveis ​​importantes, pois trabalha com perspectivas futuras.</a:t>
          </a:r>
          <a:endParaRPr lang="pt-BR" sz="1100" kern="1200" dirty="0"/>
        </a:p>
      </dsp:txBody>
      <dsp:txXfrm>
        <a:off x="3963413" y="1778675"/>
        <a:ext cx="1736905" cy="3399650"/>
      </dsp:txXfrm>
    </dsp:sp>
    <dsp:sp modelId="{DC716494-BD5F-4309-A146-1F4D3F8FE339}">
      <dsp:nvSpPr>
        <dsp:cNvPr id="0" name=""/>
        <dsp:cNvSpPr/>
      </dsp:nvSpPr>
      <dsp:spPr>
        <a:xfrm>
          <a:off x="5943485" y="1225649"/>
          <a:ext cx="1736905" cy="553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Criação de valor</a:t>
          </a:r>
        </a:p>
      </dsp:txBody>
      <dsp:txXfrm>
        <a:off x="5943485" y="1225649"/>
        <a:ext cx="1736905" cy="553026"/>
      </dsp:txXfrm>
    </dsp:sp>
    <dsp:sp modelId="{27730571-C5C3-422F-99B0-06BEE08A8089}">
      <dsp:nvSpPr>
        <dsp:cNvPr id="0" name=""/>
        <dsp:cNvSpPr/>
      </dsp:nvSpPr>
      <dsp:spPr>
        <a:xfrm>
          <a:off x="5943485" y="1778675"/>
          <a:ext cx="1736905" cy="33996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 Saber se a empresa está gerando valor conhecendo o custo e o retorno do capital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Valor econômico entendido como estimativa da tendência da relação entre utilidade, desejo subjetivo e objetivo do bem.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Inadequado o fato de a avaliação ter sido exclusivamente focada em dados financeiros</a:t>
          </a:r>
          <a:endParaRPr lang="pt-BR" sz="1100" kern="1200" dirty="0"/>
        </a:p>
      </dsp:txBody>
      <dsp:txXfrm>
        <a:off x="5943485" y="1778675"/>
        <a:ext cx="1736905" cy="3399650"/>
      </dsp:txXfrm>
    </dsp:sp>
    <dsp:sp modelId="{6AA6BB07-EA3C-4A6D-A7A9-26099259A648}">
      <dsp:nvSpPr>
        <dsp:cNvPr id="0" name=""/>
        <dsp:cNvSpPr/>
      </dsp:nvSpPr>
      <dsp:spPr>
        <a:xfrm>
          <a:off x="7923557" y="1225649"/>
          <a:ext cx="1736905" cy="553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Opções</a:t>
          </a:r>
        </a:p>
      </dsp:txBody>
      <dsp:txXfrm>
        <a:off x="7923557" y="1225649"/>
        <a:ext cx="1736905" cy="553026"/>
      </dsp:txXfrm>
    </dsp:sp>
    <dsp:sp modelId="{63C7DC94-4E8A-44F8-A1C8-B5460BF55793}">
      <dsp:nvSpPr>
        <dsp:cNvPr id="0" name=""/>
        <dsp:cNvSpPr/>
      </dsp:nvSpPr>
      <dsp:spPr>
        <a:xfrm>
          <a:off x="7923557" y="1778675"/>
          <a:ext cx="1736905" cy="33996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Aplica métodos de avaliação de opções financeiras para decisões corporativas (alocação de recursos).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Os gestores mudam os rumos de acordo com a dinâmica dos fatores externos, com o objetivo de reduzir perdas ou aproveitar as oportunidades do mercado.</a:t>
          </a:r>
          <a:endParaRPr lang="pt-BR" sz="1100" kern="1200" dirty="0"/>
        </a:p>
      </dsp:txBody>
      <dsp:txXfrm>
        <a:off x="7923557" y="1778675"/>
        <a:ext cx="1736905" cy="3399650"/>
      </dsp:txXfrm>
    </dsp:sp>
    <dsp:sp modelId="{CA3D2272-81E8-47CA-88A0-E4A1F464BE97}">
      <dsp:nvSpPr>
        <dsp:cNvPr id="0" name=""/>
        <dsp:cNvSpPr/>
      </dsp:nvSpPr>
      <dsp:spPr>
        <a:xfrm>
          <a:off x="9903629" y="1225649"/>
          <a:ext cx="1736905" cy="553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Mistos</a:t>
          </a:r>
        </a:p>
      </dsp:txBody>
      <dsp:txXfrm>
        <a:off x="9903629" y="1225649"/>
        <a:ext cx="1736905" cy="553026"/>
      </dsp:txXfrm>
    </dsp:sp>
    <dsp:sp modelId="{DFB9EB34-A09B-4BD1-A722-A0AF74161E68}">
      <dsp:nvSpPr>
        <dsp:cNvPr id="0" name=""/>
        <dsp:cNvSpPr/>
      </dsp:nvSpPr>
      <dsp:spPr>
        <a:xfrm>
          <a:off x="9903629" y="1778675"/>
          <a:ext cx="1736905" cy="33996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i="0" kern="1200" dirty="0"/>
            <a:t>o conjunto de características, qualidades e diferenciais de uma empresa expressos por meio de sua capacidade futura de produzir riqueza: marcas, </a:t>
          </a:r>
          <a:r>
            <a:rPr lang="pt-BR" sz="1100" b="0" i="0" kern="1200" dirty="0" err="1"/>
            <a:t>market</a:t>
          </a:r>
          <a:r>
            <a:rPr lang="pt-BR" sz="1100" b="0" i="0" kern="1200" dirty="0"/>
            <a:t> </a:t>
          </a:r>
          <a:r>
            <a:rPr lang="pt-BR" sz="1100" b="0" i="0" kern="1200" dirty="0" err="1"/>
            <a:t>share</a:t>
          </a:r>
          <a:r>
            <a:rPr lang="pt-BR" sz="1100" b="0" i="0" kern="1200" dirty="0"/>
            <a:t>, conhecimento organizacional, qualidade nos processos internos, know-how, credibilidade de mercado, etc.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Ativos intangíveis que geram riqueza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Supera limitações básicas ao considerar o intangível</a:t>
          </a:r>
        </a:p>
      </dsp:txBody>
      <dsp:txXfrm>
        <a:off x="9903629" y="1778675"/>
        <a:ext cx="1736905" cy="3399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5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6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8910C2-0857-472B-A970-9180CCB98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4884" y="2101327"/>
            <a:ext cx="4016188" cy="1269508"/>
          </a:xfrm>
        </p:spPr>
        <p:txBody>
          <a:bodyPr>
            <a:noAutofit/>
          </a:bodyPr>
          <a:lstStyle/>
          <a:p>
            <a:r>
              <a:rPr lang="pt-BR" sz="5000" dirty="0" err="1"/>
              <a:t>Valuation</a:t>
            </a:r>
            <a:br>
              <a:rPr lang="pt-BR" sz="5000" dirty="0"/>
            </a:br>
            <a:endParaRPr lang="pt-BR" sz="5000" dirty="0"/>
          </a:p>
        </p:txBody>
      </p:sp>
      <p:pic>
        <p:nvPicPr>
          <p:cNvPr id="4" name="Picture 3" descr="Vista em grande ângulo dos edifícios e do céu">
            <a:extLst>
              <a:ext uri="{FF2B5EF4-FFF2-40B4-BE49-F238E27FC236}">
                <a16:creationId xmlns:a16="http://schemas.microsoft.com/office/drawing/2014/main" id="{11341113-4F35-4B95-BFDB-F761494F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8" r="26885" b="2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E26318A7-67E8-4E7D-B8A4-AE094B8E1ACE}"/>
              </a:ext>
            </a:extLst>
          </p:cNvPr>
          <p:cNvSpPr txBox="1">
            <a:spLocks/>
          </p:cNvSpPr>
          <p:nvPr/>
        </p:nvSpPr>
        <p:spPr>
          <a:xfrm>
            <a:off x="7036331" y="3104518"/>
            <a:ext cx="4943860" cy="2982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200" dirty="0">
                <a:latin typeface="Arial Narrow" panose="020B0606020202030204" pitchFamily="34" charset="0"/>
              </a:rPr>
              <a:t>Baseada na apresentação de mestrado de: 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 Narrow" panose="020B0606020202030204" pitchFamily="34" charset="0"/>
              </a:rPr>
              <a:t>Demétrio de Mendonça Júnior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 Narrow" panose="020B0606020202030204" pitchFamily="34" charset="0"/>
              </a:rPr>
              <a:t>Érica maria Calíope Sobreira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 err="1">
                <a:latin typeface="Arial Narrow" panose="020B0606020202030204" pitchFamily="34" charset="0"/>
              </a:rPr>
              <a:t>CarolINA</a:t>
            </a:r>
            <a:r>
              <a:rPr lang="pt-BR" sz="1200" dirty="0">
                <a:latin typeface="Arial Narrow" panose="020B0606020202030204" pitchFamily="34" charset="0"/>
              </a:rPr>
              <a:t> MAIA 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pt-BR" sz="1200" dirty="0">
                <a:latin typeface="Arial Narrow" panose="020B0606020202030204" pitchFamily="34" charset="0"/>
              </a:rPr>
              <a:t>Atualizada com recursos de inteligência Artificial.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pt-BR" sz="1200" dirty="0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pt-BR" sz="1200" dirty="0">
                <a:latin typeface="Arial Narrow" panose="020B0606020202030204" pitchFamily="34" charset="0"/>
              </a:rPr>
              <a:t>Outubro 2025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pt-BR" sz="1200" dirty="0">
                <a:latin typeface="Arial Narrow" panose="020B0606020202030204" pitchFamily="34" charset="0"/>
              </a:rPr>
              <a:t>Ana Paula </a:t>
            </a:r>
            <a:r>
              <a:rPr lang="pt-BR" sz="1200" dirty="0" err="1">
                <a:latin typeface="Arial Narrow" panose="020B0606020202030204" pitchFamily="34" charset="0"/>
              </a:rPr>
              <a:t>mussi</a:t>
            </a:r>
            <a:r>
              <a:rPr lang="pt-BR" sz="1200" dirty="0">
                <a:latin typeface="Arial Narrow" panose="020B0606020202030204" pitchFamily="34" charset="0"/>
              </a:rPr>
              <a:t> Szabo </a:t>
            </a:r>
            <a:r>
              <a:rPr lang="pt-BR" sz="1200" dirty="0" err="1">
                <a:latin typeface="Arial Narrow" panose="020B0606020202030204" pitchFamily="34" charset="0"/>
              </a:rPr>
              <a:t>cherobim</a:t>
            </a:r>
            <a:r>
              <a:rPr lang="pt-BR" sz="1200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AA11A5-32E3-4117-A5CB-91CA71B827E2}"/>
              </a:ext>
            </a:extLst>
          </p:cNvPr>
          <p:cNvCxnSpPr/>
          <p:nvPr/>
        </p:nvCxnSpPr>
        <p:spPr>
          <a:xfrm>
            <a:off x="7601936" y="2716567"/>
            <a:ext cx="4129136" cy="0"/>
          </a:xfrm>
          <a:prstGeom prst="line">
            <a:avLst/>
          </a:prstGeom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5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6" y="567102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Fluxo de Caixa Descontado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2771524" y="6290898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sz="2000" dirty="0" err="1"/>
              <a:t>Damodaran</a:t>
            </a:r>
            <a:r>
              <a:rPr lang="pt-BR" sz="2000" dirty="0"/>
              <a:t> (2021) e </a:t>
            </a:r>
            <a:r>
              <a:rPr lang="pt-BR" sz="2000" dirty="0" err="1"/>
              <a:t>Texeira</a:t>
            </a:r>
            <a:r>
              <a:rPr lang="pt-BR" sz="2000" dirty="0"/>
              <a:t> (2018) </a:t>
            </a:r>
            <a:endParaRPr lang="pt-BR" dirty="0"/>
          </a:p>
        </p:txBody>
      </p:sp>
      <p:graphicFrame>
        <p:nvGraphicFramePr>
          <p:cNvPr id="1028" name="Espaço Reservado para Conteúdo 2">
            <a:extLst>
              <a:ext uri="{FF2B5EF4-FFF2-40B4-BE49-F238E27FC236}">
                <a16:creationId xmlns:a16="http://schemas.microsoft.com/office/drawing/2014/main" id="{74462F02-42A2-4FC0-9E42-177E62CFE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008146"/>
              </p:ext>
            </p:extLst>
          </p:nvPr>
        </p:nvGraphicFramePr>
        <p:xfrm>
          <a:off x="648069" y="1639995"/>
          <a:ext cx="10326544" cy="226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1501EEE-8F1B-407F-83F3-30DB836ABB7F}"/>
              </a:ext>
            </a:extLst>
          </p:cNvPr>
          <p:cNvSpPr txBox="1"/>
          <p:nvPr/>
        </p:nvSpPr>
        <p:spPr>
          <a:xfrm>
            <a:off x="595312" y="4075451"/>
            <a:ext cx="10326544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/>
              <a:t>Piso do Evento de Liquidez - </a:t>
            </a:r>
            <a:r>
              <a:rPr lang="pt-BR" b="0" dirty="0"/>
              <a:t>Definir o piso do evento de liquidez significa determinar a partir de qual valor um investimento será considerado relevante o suficiente para antecipar o vencimento do mútuo e a conversão em participação societária.</a:t>
            </a:r>
            <a:endParaRPr lang="en-US" b="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C8E8E6-41C1-4015-95A7-51C438268E79}"/>
              </a:ext>
            </a:extLst>
          </p:cNvPr>
          <p:cNvSpPr txBox="1"/>
          <p:nvPr/>
        </p:nvSpPr>
        <p:spPr>
          <a:xfrm>
            <a:off x="542924" y="5114250"/>
            <a:ext cx="10431319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/>
              <a:t>Potencial de </a:t>
            </a:r>
            <a:r>
              <a:rPr lang="pt-BR" dirty="0" err="1"/>
              <a:t>Disrupção</a:t>
            </a:r>
            <a:r>
              <a:rPr lang="pt-BR" dirty="0"/>
              <a:t> - </a:t>
            </a:r>
            <a:r>
              <a:rPr lang="pt-BR" b="0" dirty="0"/>
              <a:t>É como é chamado o potencial de uma startup, com seu produto ou serviço, de criar um novo mercado e/ou desestabilizar os concorrentes que antes o dominavam. Geralmente por oferecer um produto mais simples, mais barato ou mais conveniente do que a solução anterior. Por exemplo, a Uber tinha grande potencial de </a:t>
            </a:r>
            <a:r>
              <a:rPr lang="pt-BR" b="0" dirty="0" err="1"/>
              <a:t>disrupção</a:t>
            </a:r>
            <a:r>
              <a:rPr lang="pt-BR" b="0" dirty="0"/>
              <a:t> no mercado de mobilidade urbana, desestabilizando o serviço de táxis.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762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5" y="593735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Fluxo de Caixa Descontado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2778711" y="6264265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sz="2000" dirty="0" err="1"/>
              <a:t>Damodaran</a:t>
            </a:r>
            <a:r>
              <a:rPr lang="pt-BR" sz="2000" dirty="0"/>
              <a:t> (2021) e </a:t>
            </a:r>
            <a:r>
              <a:rPr lang="pt-BR" sz="2000" dirty="0" err="1"/>
              <a:t>Texeira</a:t>
            </a:r>
            <a:r>
              <a:rPr lang="pt-BR" sz="2000" dirty="0"/>
              <a:t> (2018) </a:t>
            </a:r>
            <a:endParaRPr lang="pt-BR" dirty="0"/>
          </a:p>
        </p:txBody>
      </p:sp>
      <p:graphicFrame>
        <p:nvGraphicFramePr>
          <p:cNvPr id="1028" name="Espaço Reservado para Conteúdo 2">
            <a:extLst>
              <a:ext uri="{FF2B5EF4-FFF2-40B4-BE49-F238E27FC236}">
                <a16:creationId xmlns:a16="http://schemas.microsoft.com/office/drawing/2014/main" id="{74462F02-42A2-4FC0-9E42-177E62CFE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324476"/>
              </p:ext>
            </p:extLst>
          </p:nvPr>
        </p:nvGraphicFramePr>
        <p:xfrm>
          <a:off x="723578" y="1583493"/>
          <a:ext cx="10326544" cy="272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08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6" y="87708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Fluxo de Caixa Descontado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2664992" y="6482597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sz="2000" dirty="0" err="1"/>
              <a:t>Damodaran</a:t>
            </a:r>
            <a:r>
              <a:rPr lang="pt-BR" sz="2000" dirty="0"/>
              <a:t> (2021) e </a:t>
            </a:r>
            <a:r>
              <a:rPr lang="pt-BR" sz="2000" dirty="0" err="1"/>
              <a:t>Texeira</a:t>
            </a:r>
            <a:r>
              <a:rPr lang="pt-BR" sz="2000" dirty="0"/>
              <a:t> (2018) </a:t>
            </a:r>
            <a:endParaRPr lang="pt-BR" dirty="0"/>
          </a:p>
        </p:txBody>
      </p:sp>
      <p:graphicFrame>
        <p:nvGraphicFramePr>
          <p:cNvPr id="1028" name="Espaço Reservado para Conteúdo 2">
            <a:extLst>
              <a:ext uri="{FF2B5EF4-FFF2-40B4-BE49-F238E27FC236}">
                <a16:creationId xmlns:a16="http://schemas.microsoft.com/office/drawing/2014/main" id="{74462F02-42A2-4FC0-9E42-177E62CFE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4000"/>
              </p:ext>
            </p:extLst>
          </p:nvPr>
        </p:nvGraphicFramePr>
        <p:xfrm>
          <a:off x="574566" y="4418792"/>
          <a:ext cx="10326544" cy="104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410C9888-DFE8-49E0-835D-C7B80F7B9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32045"/>
              </p:ext>
            </p:extLst>
          </p:nvPr>
        </p:nvGraphicFramePr>
        <p:xfrm>
          <a:off x="541538" y="1502049"/>
          <a:ext cx="10326544" cy="101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F60AE2C-2164-40A2-BF01-132014ECFC34}"/>
              </a:ext>
            </a:extLst>
          </p:cNvPr>
          <p:cNvSpPr txBox="1"/>
          <p:nvPr/>
        </p:nvSpPr>
        <p:spPr>
          <a:xfrm>
            <a:off x="1290890" y="3714370"/>
            <a:ext cx="919192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Valor do negócio =</a:t>
            </a:r>
            <a:r>
              <a:rPr lang="pt-BR" dirty="0"/>
              <a:t> Capital investido na empresa hoje </a:t>
            </a:r>
            <a:r>
              <a:rPr lang="pt-BR" b="1" dirty="0"/>
              <a:t>+</a:t>
            </a:r>
            <a:r>
              <a:rPr lang="pt-BR" dirty="0"/>
              <a:t> Valor presente dos  fluxos de caixa de retorno em excesso de projetos existentes e futuros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B45028-D97E-4175-8430-899837399B2C}"/>
              </a:ext>
            </a:extLst>
          </p:cNvPr>
          <p:cNvSpPr txBox="1"/>
          <p:nvPr/>
        </p:nvSpPr>
        <p:spPr>
          <a:xfrm>
            <a:off x="1290890" y="5620781"/>
            <a:ext cx="919192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Valor do negócio =</a:t>
            </a:r>
            <a:r>
              <a:rPr lang="pt-BR" dirty="0"/>
              <a:t> Valor do negócio com financiamento 100% patrimonial </a:t>
            </a:r>
            <a:r>
              <a:rPr lang="pt-BR" b="1" dirty="0"/>
              <a:t>+</a:t>
            </a:r>
            <a:r>
              <a:rPr lang="pt-BR" dirty="0"/>
              <a:t> Valor presente dos benefícios fiscais esperados da dívida</a:t>
            </a:r>
            <a:r>
              <a:rPr lang="pt-BR" b="1" dirty="0"/>
              <a:t> - </a:t>
            </a:r>
            <a:r>
              <a:rPr lang="pt-BR" dirty="0"/>
              <a:t>Custos de falência esperados.</a:t>
            </a: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B455C444-CF31-4477-A21C-64FB57835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111511"/>
              </p:ext>
            </p:extLst>
          </p:nvPr>
        </p:nvGraphicFramePr>
        <p:xfrm>
          <a:off x="541538" y="2621851"/>
          <a:ext cx="10326544" cy="123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0664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10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2681057" y="6482597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dirty="0" err="1"/>
              <a:t>Damodaran</a:t>
            </a:r>
            <a:r>
              <a:rPr lang="pt-BR" dirty="0"/>
              <a:t> (2021) e </a:t>
            </a:r>
            <a:r>
              <a:rPr lang="pt-BR" dirty="0" err="1"/>
              <a:t>Texeira</a:t>
            </a:r>
            <a:r>
              <a:rPr lang="pt-BR" dirty="0"/>
              <a:t> (2018).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6A71CBE-26B5-49C9-9135-919CB1B6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97" y="1532161"/>
            <a:ext cx="9634011" cy="226114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Avaliamos um ativo observando </a:t>
            </a:r>
            <a:r>
              <a:rPr lang="pt-BR" sz="2000" b="1" dirty="0"/>
              <a:t>como o mercado precifica ativos semelhantes ou comparáveis. </a:t>
            </a:r>
            <a:r>
              <a:rPr lang="pt-BR" sz="2000" dirty="0" err="1"/>
              <a:t>Ex</a:t>
            </a:r>
            <a:r>
              <a:rPr lang="pt-BR" sz="2000" dirty="0"/>
              <a:t>: empresas que estão no mesmo mercado;</a:t>
            </a:r>
          </a:p>
          <a:p>
            <a:pPr algn="just"/>
            <a:r>
              <a:rPr lang="pt-BR" sz="2000" dirty="0"/>
              <a:t>O </a:t>
            </a:r>
            <a:r>
              <a:rPr lang="pt-BR" sz="2000" b="1" dirty="0"/>
              <a:t>preço padronizado </a:t>
            </a:r>
            <a:r>
              <a:rPr lang="pt-BR" sz="2000" dirty="0"/>
              <a:t>é a divisão do valor de mercado por alguma medida que esteja relacionada a esse valor, como faturamento, EBITDA, quantidade de clientes;</a:t>
            </a:r>
          </a:p>
          <a:p>
            <a:pPr algn="just"/>
            <a:r>
              <a:rPr lang="pt-BR" sz="2000" dirty="0"/>
              <a:t>O </a:t>
            </a:r>
            <a:r>
              <a:rPr lang="pt-BR" sz="2000" b="1" dirty="0"/>
              <a:t>valor de um ativo </a:t>
            </a:r>
            <a:r>
              <a:rPr lang="pt-BR" sz="2000" dirty="0"/>
              <a:t>é baseado em </a:t>
            </a:r>
            <a:r>
              <a:rPr lang="pt-BR" sz="2000" b="1" dirty="0"/>
              <a:t>como ativos semelhantes são avaliados</a:t>
            </a:r>
            <a:r>
              <a:rPr lang="pt-BR" sz="2000" dirty="0"/>
              <a:t>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7F245C4-B547-4CB2-8EFD-7906AAEE9741}"/>
              </a:ext>
            </a:extLst>
          </p:cNvPr>
          <p:cNvSpPr/>
          <p:nvPr/>
        </p:nvSpPr>
        <p:spPr>
          <a:xfrm>
            <a:off x="2970426" y="3902982"/>
            <a:ext cx="5188152" cy="354819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Três variações na Avaliação </a:t>
            </a:r>
            <a:r>
              <a:rPr lang="pt-BR" b="1" dirty="0">
                <a:solidFill>
                  <a:schemeClr val="bg1"/>
                </a:solidFill>
              </a:rPr>
              <a:t>R</a:t>
            </a:r>
            <a:r>
              <a:rPr lang="pt-BR" sz="1800" b="1" dirty="0">
                <a:solidFill>
                  <a:schemeClr val="bg1"/>
                </a:solidFill>
              </a:rPr>
              <a:t>elativa: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9CFCBCC-44FF-4FC7-B8A7-F5F50C5B73F4}"/>
              </a:ext>
            </a:extLst>
          </p:cNvPr>
          <p:cNvSpPr/>
          <p:nvPr/>
        </p:nvSpPr>
        <p:spPr>
          <a:xfrm>
            <a:off x="488233" y="4304696"/>
            <a:ext cx="10326543" cy="6560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1800" b="1" dirty="0"/>
              <a:t>Comparação direta: </a:t>
            </a:r>
            <a:r>
              <a:rPr lang="pt-BR" sz="1800" dirty="0"/>
              <a:t>encontrar uma ou duas empresas que se parecem quase exatamente com a empresa que estão tentando avaliar.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19B0C67-7F73-45A7-8EA5-C1F29B60678F}"/>
              </a:ext>
            </a:extLst>
          </p:cNvPr>
          <p:cNvSpPr/>
          <p:nvPr/>
        </p:nvSpPr>
        <p:spPr>
          <a:xfrm>
            <a:off x="488233" y="5683977"/>
            <a:ext cx="10326542" cy="88494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1800" b="1" dirty="0"/>
              <a:t>Média do grupo de pares ajustada pelas diferenças: </a:t>
            </a:r>
            <a:r>
              <a:rPr lang="pt-BR" sz="1800" dirty="0"/>
              <a:t>tentar controlar as diferenças entre as empresas, seja ajustando o múltiplo que está sendo usado ou usando técnicas estatísticas, além do uso de julgamentos subjetivos.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1CD0175-D120-41FE-B403-DB3B280E9B3D}"/>
              </a:ext>
            </a:extLst>
          </p:cNvPr>
          <p:cNvSpPr/>
          <p:nvPr/>
        </p:nvSpPr>
        <p:spPr>
          <a:xfrm>
            <a:off x="488233" y="4989897"/>
            <a:ext cx="10326542" cy="6560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1800" b="1" dirty="0"/>
              <a:t>Média do Grupo de Pares: </a:t>
            </a:r>
            <a:r>
              <a:rPr lang="pt-BR" sz="1800" dirty="0"/>
              <a:t>comparar </a:t>
            </a:r>
            <a:r>
              <a:rPr lang="pt-BR" sz="1800" i="1" dirty="0"/>
              <a:t>como</a:t>
            </a:r>
            <a:r>
              <a:rPr lang="pt-BR" sz="1800" dirty="0"/>
              <a:t> uma empresa é precificada (usando um múltiplo) com </a:t>
            </a:r>
            <a:r>
              <a:rPr lang="pt-BR" sz="1800" i="1" dirty="0"/>
              <a:t>como</a:t>
            </a:r>
            <a:r>
              <a:rPr lang="pt-BR" sz="1800" dirty="0"/>
              <a:t> o grupo de pares é precificado (usando a média para aquele múltiplo).</a:t>
            </a:r>
          </a:p>
        </p:txBody>
      </p:sp>
    </p:spTree>
    <p:extLst>
      <p:ext uri="{BB962C8B-B14F-4D97-AF65-F5344CB8AC3E}">
        <p14:creationId xmlns:p14="http://schemas.microsoft.com/office/powerpoint/2010/main" val="215351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41165"/>
            <a:ext cx="9634011" cy="697036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488273" y="6419703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dirty="0" err="1"/>
              <a:t>Damodaran</a:t>
            </a:r>
            <a:r>
              <a:rPr lang="pt-BR" dirty="0"/>
              <a:t> (2021)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6A71CBE-26B5-49C9-9135-919CB1B6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14" y="1991198"/>
            <a:ext cx="9634011" cy="2261142"/>
          </a:xfrm>
        </p:spPr>
        <p:txBody>
          <a:bodyPr>
            <a:normAutofit/>
          </a:bodyPr>
          <a:lstStyle/>
          <a:p>
            <a:r>
              <a:rPr lang="pt-BR" sz="2400" dirty="0"/>
              <a:t>Onde: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C8E8097-4D3B-4DEF-8B36-85BD68A26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64109"/>
              </p:ext>
            </p:extLst>
          </p:nvPr>
        </p:nvGraphicFramePr>
        <p:xfrm>
          <a:off x="609121" y="1369007"/>
          <a:ext cx="10169283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716">
                  <a:extLst>
                    <a:ext uri="{9D8B030D-6E8A-4147-A177-3AD203B41FA5}">
                      <a16:colId xmlns:a16="http://schemas.microsoft.com/office/drawing/2014/main" val="2902521924"/>
                    </a:ext>
                  </a:extLst>
                </a:gridCol>
                <a:gridCol w="7482567">
                  <a:extLst>
                    <a:ext uri="{9D8B030D-6E8A-4147-A177-3AD203B41FA5}">
                      <a16:colId xmlns:a16="http://schemas.microsoft.com/office/drawing/2014/main" val="17023243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e múltiplos padronizados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71518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Múltiplos de ganhos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Pensar no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de qualquer ativo como um múltiplo dos ganhos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o ativo gera.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err="1"/>
                        <a:t>Ex</a:t>
                      </a:r>
                      <a:r>
                        <a:rPr lang="pt-BR" b="1" dirty="0"/>
                        <a:t>: </a:t>
                      </a:r>
                      <a:r>
                        <a:rPr lang="pt-BR" dirty="0"/>
                        <a:t>Ao comprar uma empresa, examine o valor da empresa como um múltiplo da receita operacional ou do lucro antes do EBITDA.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 contábil ou múltiplos de valor de substituição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Estimativa contábil usando o 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empresa e o valor contábil de todos os ativos ou capita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l, em vez de apenas o patrimônio líquido.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80152"/>
                  </a:ext>
                </a:extLst>
              </a:tr>
              <a:tr h="289602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Múltiplos de receita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É usar a </a:t>
                      </a:r>
                      <a:r>
                        <a:rPr lang="pt-BR" b="1" dirty="0"/>
                        <a:t>proporção do valor de um negócio para as receitas que gera</a:t>
                      </a:r>
                      <a:r>
                        <a:rPr lang="pt-BR" dirty="0"/>
                        <a:t>. Menos afetado pelas escolhas contábeis.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err="1"/>
                        <a:t>Ex</a:t>
                      </a:r>
                      <a:r>
                        <a:rPr lang="pt-BR" b="1" dirty="0"/>
                        <a:t>: </a:t>
                      </a:r>
                      <a:r>
                        <a:rPr lang="pt-BR" dirty="0"/>
                        <a:t>Relação preço/vendas, para investidores de capital; Relação valor da empresa/vendas, para o valor da empresa.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Múltiplos específicos do 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Busca de </a:t>
                      </a:r>
                      <a:r>
                        <a:rPr lang="pt-BR" b="1" dirty="0"/>
                        <a:t>múltiplos que são específicos de um setor</a:t>
                      </a:r>
                      <a:r>
                        <a:rPr lang="pt-BR" b="0" dirty="0"/>
                        <a:t>.</a:t>
                      </a:r>
                    </a:p>
                    <a:p>
                      <a:pPr algn="just"/>
                      <a:r>
                        <a:rPr lang="pt-BR" b="1" dirty="0" err="1"/>
                        <a:t>Ex</a:t>
                      </a:r>
                      <a:r>
                        <a:rPr lang="pt-BR" b="1" dirty="0"/>
                        <a:t>: </a:t>
                      </a:r>
                      <a:r>
                        <a:rPr lang="pt-BR" dirty="0"/>
                        <a:t>empresas de internet: dividir o valor de mercado de cada uma pelo nº de acessos gerados pelo site dessas empresas.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41639"/>
                  </a:ext>
                </a:extLst>
              </a:tr>
            </a:tbl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99EEC9A-A536-4539-A130-911E254BAA13}"/>
              </a:ext>
            </a:extLst>
          </p:cNvPr>
          <p:cNvSpPr/>
          <p:nvPr/>
        </p:nvSpPr>
        <p:spPr>
          <a:xfrm>
            <a:off x="488273" y="939788"/>
            <a:ext cx="10410980" cy="375404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Precisamos padronizar os valores de alguma forma, escalando-os para uma variável comum.</a:t>
            </a:r>
          </a:p>
        </p:txBody>
      </p:sp>
    </p:spTree>
    <p:extLst>
      <p:ext uri="{BB962C8B-B14F-4D97-AF65-F5344CB8AC3E}">
        <p14:creationId xmlns:p14="http://schemas.microsoft.com/office/powerpoint/2010/main" val="253130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41165"/>
            <a:ext cx="9634011" cy="697036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 - Receitas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99EEC9A-A536-4539-A130-911E254BAA13}"/>
              </a:ext>
            </a:extLst>
          </p:cNvPr>
          <p:cNvSpPr/>
          <p:nvPr/>
        </p:nvSpPr>
        <p:spPr>
          <a:xfrm>
            <a:off x="488273" y="939788"/>
            <a:ext cx="10410980" cy="375404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Precisamos padronizar os valores de alguma forma, escalando-os para uma variável comum.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0AEDDB-FE7B-4D1C-9F95-1B9178785147}"/>
              </a:ext>
            </a:extLst>
          </p:cNvPr>
          <p:cNvSpPr txBox="1"/>
          <p:nvPr/>
        </p:nvSpPr>
        <p:spPr>
          <a:xfrm>
            <a:off x="729970" y="1842701"/>
            <a:ext cx="1016928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pt-BR" dirty="0"/>
              <a:t>LTV - </a:t>
            </a:r>
            <a:r>
              <a:rPr lang="pt-BR" i="1" dirty="0"/>
              <a:t>Life Time </a:t>
            </a:r>
            <a:r>
              <a:rPr lang="pt-BR" i="1" dirty="0" err="1"/>
              <a:t>Value</a:t>
            </a:r>
            <a:r>
              <a:rPr lang="pt-BR" i="1" dirty="0"/>
              <a:t> </a:t>
            </a:r>
            <a:r>
              <a:rPr lang="pt-BR" dirty="0"/>
              <a:t>é o valor que um cliente retorna ao longo do tempo. É uma métrica valiosa para empresas com venda recorrente ou com repetição.</a:t>
            </a: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B5F7BB-768B-4CAC-B28D-27E91BB2FFD1}"/>
              </a:ext>
            </a:extLst>
          </p:cNvPr>
          <p:cNvSpPr txBox="1"/>
          <p:nvPr/>
        </p:nvSpPr>
        <p:spPr>
          <a:xfrm>
            <a:off x="729969" y="2897951"/>
            <a:ext cx="1016928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pt-BR" dirty="0"/>
              <a:t>MRR - Receita Recorrente Mensal, receitas com previsibilidade de recorrência mensal, como assinaturas.</a:t>
            </a:r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07B3B1-BB05-43E1-8BAE-C7428CD6F530}"/>
              </a:ext>
            </a:extLst>
          </p:cNvPr>
          <p:cNvSpPr txBox="1"/>
          <p:nvPr/>
        </p:nvSpPr>
        <p:spPr>
          <a:xfrm>
            <a:off x="729968" y="3911387"/>
            <a:ext cx="10169283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pt-BR" dirty="0"/>
              <a:t>MVP - Mínimo Produto Viável, é a versão mais simples de um produto que pode ser lançada com uma quantidade mínima de esforço e desenvolvimento. Pode-se pensar como um produto/serviço piloto. Ter o MVP validado quer dizer que a startup já comprovou o interesse de clientes no produto através da disponibilização de uma versão preliminar/inicial no mercado.</a:t>
            </a:r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AC86EE-F07E-4D9A-AED5-DB07FB44EC4E}"/>
              </a:ext>
            </a:extLst>
          </p:cNvPr>
          <p:cNvSpPr txBox="1"/>
          <p:nvPr/>
        </p:nvSpPr>
        <p:spPr>
          <a:xfrm>
            <a:off x="659875" y="5567216"/>
            <a:ext cx="1023937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pt-BR" dirty="0"/>
              <a:t>Piso do Evento de Liquidez - Definir o piso do evento de liquidez significa determinar a partir de qual valor um investimento será considerado relevante o suficiente para antecipar o vencimento do mútuo e a conversão em participação societária.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41165"/>
            <a:ext cx="9634011" cy="697036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 Mercado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99EEC9A-A536-4539-A130-911E254BAA13}"/>
              </a:ext>
            </a:extLst>
          </p:cNvPr>
          <p:cNvSpPr/>
          <p:nvPr/>
        </p:nvSpPr>
        <p:spPr>
          <a:xfrm>
            <a:off x="488273" y="939788"/>
            <a:ext cx="10410980" cy="375404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Precisamos padronizar os valores de alguma forma, escalando-os para uma variável comum.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07B3B1-BB05-43E1-8BAE-C7428CD6F530}"/>
              </a:ext>
            </a:extLst>
          </p:cNvPr>
          <p:cNvSpPr txBox="1"/>
          <p:nvPr/>
        </p:nvSpPr>
        <p:spPr>
          <a:xfrm>
            <a:off x="659874" y="2882687"/>
            <a:ext cx="1016928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pt-BR" b="1" dirty="0"/>
              <a:t>SOM </a:t>
            </a:r>
            <a:r>
              <a:rPr lang="pt-BR" dirty="0"/>
              <a:t>- Representa o tamanho do mercado que pode ser realisticamente alcançado por uma startup. Essa estimativa de mercado deve ser matematicamente comprovável, considerando concorrentes, região de foco, canais de aquisição, </a:t>
            </a:r>
            <a:r>
              <a:rPr lang="pt-BR" dirty="0" err="1"/>
              <a:t>etc</a:t>
            </a:r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622F5E-2036-4706-A68D-F0C536B9FB24}"/>
              </a:ext>
            </a:extLst>
          </p:cNvPr>
          <p:cNvSpPr txBox="1"/>
          <p:nvPr/>
        </p:nvSpPr>
        <p:spPr>
          <a:xfrm>
            <a:off x="659875" y="1583800"/>
            <a:ext cx="1016928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pt-BR" b="1" dirty="0"/>
              <a:t>SAM</a:t>
            </a:r>
            <a:r>
              <a:rPr lang="pt-BR" dirty="0"/>
              <a:t> - </a:t>
            </a:r>
            <a:r>
              <a:rPr lang="pt-BR" i="1" dirty="0" err="1"/>
              <a:t>Serviceable</a:t>
            </a:r>
            <a:r>
              <a:rPr lang="pt-BR" i="1" dirty="0"/>
              <a:t> </a:t>
            </a:r>
            <a:r>
              <a:rPr lang="pt-BR" i="1" dirty="0" err="1"/>
              <a:t>Available</a:t>
            </a:r>
            <a:r>
              <a:rPr lang="pt-BR" i="1" dirty="0"/>
              <a:t> Market</a:t>
            </a:r>
            <a:r>
              <a:rPr lang="pt-BR" dirty="0"/>
              <a:t>, em inglês, ou Mercado Endereçável, em português, diz respeito a fatia de mercado que um negócio pode abranger a médio prazo, levando em conta o alcance geográfico, especificidades do produto e potencial de crescimento do mercado.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0C1F90-DBB4-40C4-949C-593A750FD794}"/>
              </a:ext>
            </a:extLst>
          </p:cNvPr>
          <p:cNvSpPr txBox="1"/>
          <p:nvPr/>
        </p:nvSpPr>
        <p:spPr>
          <a:xfrm>
            <a:off x="729970" y="4767649"/>
            <a:ext cx="1016928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/>
              <a:t>TAM - </a:t>
            </a:r>
            <a:r>
              <a:rPr lang="pt-BR" b="0" dirty="0"/>
              <a:t>A somatória das receitas geradas por todos os players do segmento de uma startup, ou seja o mercado total endereçável.</a:t>
            </a:r>
            <a:endParaRPr lang="en-US" b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50C7C9-96B5-4CAD-8CDC-0A96EF3992AB}"/>
              </a:ext>
            </a:extLst>
          </p:cNvPr>
          <p:cNvSpPr txBox="1"/>
          <p:nvPr/>
        </p:nvSpPr>
        <p:spPr>
          <a:xfrm>
            <a:off x="659874" y="5593998"/>
            <a:ext cx="1011852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/>
              <a:t>Track Record </a:t>
            </a:r>
            <a:r>
              <a:rPr lang="pt-BR" b="0" dirty="0"/>
              <a:t>- Track </a:t>
            </a:r>
            <a:r>
              <a:rPr lang="pt-BR" b="0" dirty="0" err="1"/>
              <a:t>record</a:t>
            </a:r>
            <a:r>
              <a:rPr lang="pt-BR" b="0" dirty="0"/>
              <a:t> é uma expressão que significa o histórico de desempenho de um investimento ao longo do tempo. Também é utilizado para comentar sobre o histórico de um empreendedor (incluindo empresas em que trabalhou ou outras startups que comandou).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2730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01F7D-F925-CAA6-0C3C-CD03C5CA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CF218-DD27-2ECB-48C3-777B6C93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41165"/>
            <a:ext cx="9634011" cy="697036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 Mercado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E57F8F-9FE5-95BD-6C36-F65D510A26C3}"/>
              </a:ext>
            </a:extLst>
          </p:cNvPr>
          <p:cNvSpPr txBox="1"/>
          <p:nvPr/>
        </p:nvSpPr>
        <p:spPr>
          <a:xfrm>
            <a:off x="617648" y="838201"/>
            <a:ext cx="9375259" cy="2308324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b="1" dirty="0"/>
              <a:t>Indicadores Operacionais</a:t>
            </a:r>
          </a:p>
          <a:p>
            <a:pPr>
              <a:buNone/>
            </a:pPr>
            <a:r>
              <a:rPr lang="pt-BR" dirty="0"/>
              <a:t>Avaliam eficiência e produtividade do negócio: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Crescimento da Receita (CAGR)</a:t>
            </a:r>
            <a:r>
              <a:rPr lang="pt-BR" dirty="0"/>
              <a:t> → mostra a taxa média de expansão do faturamento.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Margem Operacional (EBIT / Receita)</a:t>
            </a:r>
            <a:r>
              <a:rPr lang="pt-BR" dirty="0"/>
              <a:t> → eficiência do core business.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Market </a:t>
            </a:r>
            <a:r>
              <a:rPr lang="pt-BR" b="1" dirty="0" err="1"/>
              <a:t>Share</a:t>
            </a:r>
            <a:r>
              <a:rPr lang="pt-BR" dirty="0"/>
              <a:t> → participação no mercado.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Ticket Médio / Receita por Cliente</a:t>
            </a:r>
            <a:r>
              <a:rPr lang="pt-BR" dirty="0"/>
              <a:t> → mostra geração de valor unitária.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err="1"/>
              <a:t>Churn</a:t>
            </a:r>
            <a:r>
              <a:rPr lang="pt-BR" b="1" dirty="0"/>
              <a:t> (em serviços e fintechs)</a:t>
            </a:r>
            <a:r>
              <a:rPr lang="pt-BR" dirty="0"/>
              <a:t> → mede a perda de clientes.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5F44C3-265A-D499-B50A-34DA2EF4DB1E}"/>
              </a:ext>
            </a:extLst>
          </p:cNvPr>
          <p:cNvSpPr txBox="1"/>
          <p:nvPr/>
        </p:nvSpPr>
        <p:spPr>
          <a:xfrm>
            <a:off x="617648" y="3429000"/>
            <a:ext cx="10789105" cy="3139321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🔹 Indicadores Financeiros</a:t>
            </a:r>
          </a:p>
          <a:p>
            <a:pPr>
              <a:buNone/>
            </a:pPr>
            <a:r>
              <a:rPr lang="pt-BR" dirty="0"/>
              <a:t>Relacionam risco, retorno e capacidade de geração de caixa: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EBITDA</a:t>
            </a:r>
            <a:r>
              <a:rPr lang="pt-BR" dirty="0"/>
              <a:t> → proxy de geração de caixa operacional.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Margem EBITDA</a:t>
            </a:r>
            <a:r>
              <a:rPr lang="pt-BR" dirty="0"/>
              <a:t> → eficiência operacional comparável entre empresas.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Retorno sobre o Investimento (ROI)</a:t>
            </a:r>
            <a:r>
              <a:rPr lang="pt-B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ROE (</a:t>
            </a:r>
            <a:r>
              <a:rPr lang="pt-BR" b="1" dirty="0" err="1"/>
              <a:t>Return</a:t>
            </a:r>
            <a:r>
              <a:rPr lang="pt-BR" b="1" dirty="0"/>
              <a:t>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Equity</a:t>
            </a:r>
            <a:r>
              <a:rPr lang="pt-BR" b="1" dirty="0"/>
              <a:t>)</a:t>
            </a:r>
            <a:r>
              <a:rPr lang="pt-BR" dirty="0"/>
              <a:t> → retorno do capital dos acionistas.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ROIC (</a:t>
            </a:r>
            <a:r>
              <a:rPr lang="pt-BR" b="1" dirty="0" err="1"/>
              <a:t>Return</a:t>
            </a:r>
            <a:r>
              <a:rPr lang="pt-BR" b="1" dirty="0"/>
              <a:t> </a:t>
            </a:r>
            <a:r>
              <a:rPr lang="pt-BR" b="1" dirty="0" err="1"/>
              <a:t>on</a:t>
            </a:r>
            <a:r>
              <a:rPr lang="pt-BR" b="1" dirty="0"/>
              <a:t> </a:t>
            </a:r>
            <a:r>
              <a:rPr lang="pt-BR" b="1" dirty="0" err="1"/>
              <a:t>Invested</a:t>
            </a:r>
            <a:r>
              <a:rPr lang="pt-BR" b="1" dirty="0"/>
              <a:t> Capital)</a:t>
            </a:r>
            <a:r>
              <a:rPr lang="pt-BR" dirty="0"/>
              <a:t> → mede retorno sobre todo capital investido (mais usado em </a:t>
            </a:r>
            <a:r>
              <a:rPr lang="pt-BR" i="1" dirty="0" err="1"/>
              <a:t>valuation</a:t>
            </a:r>
            <a:r>
              <a:rPr lang="pt-BR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WACC (Custo Médio Ponderado de Capital)</a:t>
            </a:r>
            <a:r>
              <a:rPr lang="pt-BR" dirty="0"/>
              <a:t> → taxa de desconto no DCF.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Geração de Caixa Livre (FCFF ou FCFE)</a:t>
            </a:r>
            <a:r>
              <a:rPr lang="pt-BR" dirty="0"/>
              <a:t> → base para o fluxo de caixa descontado.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Índices de Alavancagem (Dívida Líquida / EBITDA, Dívida / PL)</a:t>
            </a:r>
            <a:r>
              <a:rPr lang="pt-BR" dirty="0"/>
              <a:t> → medem risco financeiro.</a:t>
            </a:r>
          </a:p>
        </p:txBody>
      </p:sp>
    </p:spTree>
    <p:extLst>
      <p:ext uri="{BB962C8B-B14F-4D97-AF65-F5344CB8AC3E}">
        <p14:creationId xmlns:p14="http://schemas.microsoft.com/office/powerpoint/2010/main" val="353817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FE2DE-38D1-6734-FD42-15432AF5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27DC-32DF-1956-1F13-272A037F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41165"/>
            <a:ext cx="9634011" cy="697036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 Mercado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07E974-C1C7-D22C-5172-11B1409C0467}"/>
              </a:ext>
            </a:extLst>
          </p:cNvPr>
          <p:cNvSpPr txBox="1"/>
          <p:nvPr/>
        </p:nvSpPr>
        <p:spPr>
          <a:xfrm>
            <a:off x="617648" y="1070675"/>
            <a:ext cx="10537821" cy="1754326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b="1"/>
              <a:t>🔹 Indicadores de Mercado (quando há dados de Bolsa)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/>
              <a:t>P/L (Preço/Lucro)</a:t>
            </a:r>
            <a:r>
              <a:rPr lang="pt-BR"/>
              <a:t> → quantos anos de lucro para pagar a 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/>
              <a:t>EV/EBITDA</a:t>
            </a:r>
            <a:r>
              <a:rPr lang="pt-BR"/>
              <a:t> → comparação mais robusta, usada em múltiplos relativos.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/>
              <a:t>P/VPA (Preço / Valor Patrimonial por Ação)</a:t>
            </a:r>
            <a:r>
              <a:rPr lang="pt-BR"/>
              <a:t> → compara preço de mercado com o valor contábil.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/>
              <a:t>PEG Ratio</a:t>
            </a:r>
            <a:r>
              <a:rPr lang="pt-BR"/>
              <a:t> (P/L dividido pelo crescimento dos lucros) → ajusta expectativas de crescimento.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/>
              <a:t>Dividend Yield</a:t>
            </a:r>
            <a:r>
              <a:rPr lang="pt-BR"/>
              <a:t> → retorno em dividendos.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DA68AB-A343-157E-0243-10C51D0B1509}"/>
              </a:ext>
            </a:extLst>
          </p:cNvPr>
          <p:cNvSpPr txBox="1"/>
          <p:nvPr/>
        </p:nvSpPr>
        <p:spPr>
          <a:xfrm>
            <a:off x="617648" y="3429000"/>
            <a:ext cx="10537821" cy="2308324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Como esses indicadores são usados no </a:t>
            </a:r>
            <a:r>
              <a:rPr lang="pt-BR" b="1" i="1" dirty="0" err="1"/>
              <a:t>Valuation</a:t>
            </a:r>
            <a:endParaRPr lang="pt-BR" b="1" i="1" dirty="0"/>
          </a:p>
          <a:p>
            <a:r>
              <a:rPr lang="pt-BR" b="1" dirty="0"/>
              <a:t>Fluxo de Caixa Descontado (DCF)</a:t>
            </a:r>
            <a:r>
              <a:rPr lang="pt-BR" dirty="0"/>
              <a:t> → exige projeções de FCFF ou FCFE e cálculo do WACC.</a:t>
            </a:r>
          </a:p>
          <a:p>
            <a:r>
              <a:rPr lang="pt-BR" b="1" dirty="0"/>
              <a:t>Múltiplos de Mercado</a:t>
            </a:r>
            <a:r>
              <a:rPr lang="pt-BR" dirty="0"/>
              <a:t> → EV/EBITDA, P/L, P/VPA, comparando </a:t>
            </a:r>
            <a:r>
              <a:rPr lang="pt-BR" i="1" dirty="0" err="1"/>
              <a:t>peers</a:t>
            </a:r>
            <a:r>
              <a:rPr lang="pt-BR" i="1" dirty="0"/>
              <a:t> </a:t>
            </a:r>
            <a:r>
              <a:rPr lang="pt-BR" dirty="0"/>
              <a:t>do setor. Comparação com os pares.</a:t>
            </a:r>
          </a:p>
          <a:p>
            <a:r>
              <a:rPr lang="pt-BR" b="1" dirty="0"/>
              <a:t>Transações Comparáveis</a:t>
            </a:r>
            <a:r>
              <a:rPr lang="pt-BR" dirty="0"/>
              <a:t> → preço pago em aquisições similares.</a:t>
            </a:r>
          </a:p>
          <a:p>
            <a:r>
              <a:rPr lang="pt-BR" b="1" dirty="0"/>
              <a:t>Criação de Cenários</a:t>
            </a:r>
            <a:r>
              <a:rPr lang="pt-BR" dirty="0"/>
              <a:t> → crescimento otimista, base e pessimista testando sensibilidade do </a:t>
            </a:r>
            <a:r>
              <a:rPr lang="pt-BR" i="1" dirty="0" err="1"/>
              <a:t>valuation</a:t>
            </a:r>
            <a:r>
              <a:rPr lang="pt-BR" i="1" dirty="0"/>
              <a:t>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40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3" y="141165"/>
            <a:ext cx="9634011" cy="697036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expressões 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362BA4-8C5C-471F-9BCB-B1C05B0024CC}"/>
              </a:ext>
            </a:extLst>
          </p:cNvPr>
          <p:cNvSpPr txBox="1"/>
          <p:nvPr/>
        </p:nvSpPr>
        <p:spPr>
          <a:xfrm>
            <a:off x="285749" y="1473540"/>
            <a:ext cx="772687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 err="1"/>
              <a:t>Pitch</a:t>
            </a:r>
            <a:r>
              <a:rPr lang="pt-BR" dirty="0"/>
              <a:t> Deck - </a:t>
            </a:r>
            <a:r>
              <a:rPr lang="pt-BR" b="0" dirty="0"/>
              <a:t>O </a:t>
            </a:r>
            <a:r>
              <a:rPr lang="pt-BR" b="0" dirty="0" err="1"/>
              <a:t>Pitch</a:t>
            </a:r>
            <a:r>
              <a:rPr lang="pt-BR" b="0" dirty="0"/>
              <a:t> Deck é conhecido como um livro de argumentos de venda, sendo uma apresentação utilizada por startups e empresas para conseguir aportes com investidores e fundos.</a:t>
            </a:r>
            <a:endParaRPr lang="en-US" b="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CFF0D2-C6D5-4F57-B000-A0315821E54D}"/>
              </a:ext>
            </a:extLst>
          </p:cNvPr>
          <p:cNvSpPr txBox="1"/>
          <p:nvPr/>
        </p:nvSpPr>
        <p:spPr>
          <a:xfrm>
            <a:off x="285750" y="4065286"/>
            <a:ext cx="772687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 err="1"/>
              <a:t>Pre-Seed</a:t>
            </a:r>
            <a:r>
              <a:rPr lang="pt-BR" dirty="0"/>
              <a:t> - </a:t>
            </a:r>
            <a:r>
              <a:rPr lang="pt-BR" b="0" dirty="0"/>
              <a:t>O investimento </a:t>
            </a:r>
            <a:r>
              <a:rPr lang="pt-BR" b="0" i="1" dirty="0" err="1"/>
              <a:t>pré-seed</a:t>
            </a:r>
            <a:r>
              <a:rPr lang="pt-BR" b="0" i="1" dirty="0"/>
              <a:t> </a:t>
            </a:r>
            <a:r>
              <a:rPr lang="pt-BR" b="0" dirty="0"/>
              <a:t>é um passo anterior ao investimento </a:t>
            </a:r>
            <a:r>
              <a:rPr lang="pt-BR" b="0" i="1" dirty="0" err="1"/>
              <a:t>seed</a:t>
            </a:r>
            <a:r>
              <a:rPr lang="pt-BR" b="0" dirty="0"/>
              <a:t>, pois é um capital de valor mais reduzido feito para que a startup possa desenvolver o MVP e realizar uma análise</a:t>
            </a:r>
            <a:endParaRPr lang="en-US" b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037360-C600-4322-91D1-F2700F9B00DE}"/>
              </a:ext>
            </a:extLst>
          </p:cNvPr>
          <p:cNvSpPr txBox="1"/>
          <p:nvPr/>
        </p:nvSpPr>
        <p:spPr>
          <a:xfrm>
            <a:off x="4705350" y="2845321"/>
            <a:ext cx="654993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 err="1"/>
              <a:t>Product</a:t>
            </a:r>
            <a:r>
              <a:rPr lang="pt-BR" dirty="0"/>
              <a:t> Market Fit </a:t>
            </a:r>
            <a:r>
              <a:rPr lang="pt-BR" b="0" dirty="0"/>
              <a:t>- O </a:t>
            </a:r>
            <a:r>
              <a:rPr lang="pt-BR" b="0" i="1" dirty="0" err="1"/>
              <a:t>product</a:t>
            </a:r>
            <a:r>
              <a:rPr lang="pt-BR" b="0" i="1" dirty="0"/>
              <a:t> </a:t>
            </a:r>
            <a:r>
              <a:rPr lang="pt-BR" b="0" i="1" dirty="0" err="1"/>
              <a:t>market</a:t>
            </a:r>
            <a:r>
              <a:rPr lang="pt-BR" b="0" i="1" dirty="0"/>
              <a:t> </a:t>
            </a:r>
            <a:r>
              <a:rPr lang="pt-BR" b="0" i="1" dirty="0" err="1"/>
              <a:t>fit</a:t>
            </a:r>
            <a:r>
              <a:rPr lang="pt-BR" b="0" dirty="0"/>
              <a:t>, é conhecido como ajuste do produto ao mercado, é o grau com que um produto satisfaz uma forte demanda de mercado.</a:t>
            </a:r>
            <a:endParaRPr lang="en-US" b="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3B1403-26C8-4FCE-9EC1-9207115C2392}"/>
              </a:ext>
            </a:extLst>
          </p:cNvPr>
          <p:cNvSpPr txBox="1"/>
          <p:nvPr/>
        </p:nvSpPr>
        <p:spPr>
          <a:xfrm>
            <a:off x="3307828" y="5285251"/>
            <a:ext cx="8156714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pt-BR" dirty="0" err="1"/>
              <a:t>Runway</a:t>
            </a:r>
            <a:r>
              <a:rPr lang="pt-BR" dirty="0"/>
              <a:t> - </a:t>
            </a:r>
            <a:r>
              <a:rPr lang="pt-BR" b="0" dirty="0"/>
              <a:t>“</a:t>
            </a:r>
            <a:r>
              <a:rPr lang="pt-BR" b="0" dirty="0" err="1"/>
              <a:t>Runway</a:t>
            </a:r>
            <a:r>
              <a:rPr lang="pt-BR" b="0" dirty="0"/>
              <a:t>”, do inglês, significa a pista de pouso e decolagem de um aeroporto. Para os aviões, é a área em que ganham velocidade para decolar e voar sozinho, já para as startups, é o tempo que necessitam para começar a gerar sobra de caixa.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40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89" y="112620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- conteúdo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30E277-7FB9-46DA-8468-2B50604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9" y="1553592"/>
            <a:ext cx="9634011" cy="4847208"/>
          </a:xfrm>
          <a:ln w="1270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Conceito de </a:t>
            </a:r>
            <a:r>
              <a:rPr lang="pt-BR" sz="26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Valuation</a:t>
            </a:r>
            <a:endParaRPr lang="pt-BR" sz="2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Onde podemos utilizar </a:t>
            </a:r>
            <a:r>
              <a:rPr lang="pt-BR" sz="26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Valuation</a:t>
            </a:r>
            <a:endParaRPr lang="pt-BR" sz="2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Metodologias para realizar a avaliação de empresas e negócios:</a:t>
            </a:r>
          </a:p>
          <a:p>
            <a:pPr lvl="1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	Método Contábil.</a:t>
            </a:r>
          </a:p>
          <a:p>
            <a:pPr lvl="1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	Método do Fluxo de caixa Descontado. </a:t>
            </a:r>
          </a:p>
          <a:p>
            <a:pPr lvl="1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	Método da Avaliação Relativa</a:t>
            </a:r>
          </a:p>
          <a:p>
            <a:pPr marL="571500" indent="-342900" algn="just"/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Expressões e jargões de Mercado </a:t>
            </a:r>
          </a:p>
          <a:p>
            <a:pPr marL="571500" lvl="1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Algumas peculiaridades de </a:t>
            </a:r>
            <a:r>
              <a:rPr lang="pt-BR" sz="26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Valuation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em </a:t>
            </a:r>
            <a:r>
              <a:rPr lang="pt-BR" sz="2600" i="1" dirty="0">
                <a:solidFill>
                  <a:schemeClr val="tx1"/>
                </a:solidFill>
                <a:latin typeface="Arial Narrow" panose="020B0606020202030204" pitchFamily="34" charset="0"/>
              </a:rPr>
              <a:t>start </a:t>
            </a:r>
            <a:r>
              <a:rPr lang="pt-BR" sz="26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ups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</a:p>
          <a:p>
            <a:pPr marL="571500" lvl="1" indent="-342900" algn="just">
              <a:buFont typeface="Arial" panose="020B0604020202020204" pitchFamily="34" charset="0"/>
              <a:buChar char="•"/>
            </a:pPr>
            <a:endParaRPr lang="pt-BR" sz="2200" i="1" dirty="0"/>
          </a:p>
          <a:p>
            <a:pPr algn="just"/>
            <a:endParaRPr lang="pt-BR" sz="2400" i="1" dirty="0"/>
          </a:p>
          <a:p>
            <a:pPr algn="just"/>
            <a:endParaRPr lang="pt-BR" sz="2200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1750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10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Avaliação Relativa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834502" y="6353748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Fonte: </a:t>
            </a:r>
            <a:r>
              <a:rPr lang="pt-BR" sz="2000" dirty="0"/>
              <a:t>@2011_vcrósta_fiocruz_19/05/11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8" name="Google Shape;393;p70">
            <a:extLst>
              <a:ext uri="{FF2B5EF4-FFF2-40B4-BE49-F238E27FC236}">
                <a16:creationId xmlns:a16="http://schemas.microsoft.com/office/drawing/2014/main" id="{779F1B24-1924-4BA0-8766-27A9C5481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502" y="1429305"/>
            <a:ext cx="10287649" cy="503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580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10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Opções Reais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2587890" y="6474037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dirty="0" err="1"/>
              <a:t>Damodaran</a:t>
            </a:r>
            <a:r>
              <a:rPr lang="pt-BR" dirty="0"/>
              <a:t> (2021) e </a:t>
            </a:r>
            <a:r>
              <a:rPr lang="pt-BR" dirty="0" err="1"/>
              <a:t>Texeira</a:t>
            </a:r>
            <a:r>
              <a:rPr lang="pt-BR" dirty="0"/>
              <a:t> (2018)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6A71CBE-26B5-49C9-9135-919CB1B6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16" y="1610459"/>
            <a:ext cx="9634011" cy="263863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pt-BR" dirty="0"/>
              <a:t>Uma </a:t>
            </a:r>
            <a:r>
              <a:rPr lang="pt-BR" b="1" dirty="0"/>
              <a:t>opção</a:t>
            </a:r>
            <a:r>
              <a:rPr lang="pt-BR" dirty="0"/>
              <a:t> é um </a:t>
            </a:r>
            <a:r>
              <a:rPr lang="pt-BR" b="1" dirty="0"/>
              <a:t>ativo que proporciona um retorno somente em certas circunstâncias.</a:t>
            </a:r>
            <a:endParaRPr lang="pt-BR" dirty="0"/>
          </a:p>
          <a:p>
            <a:pPr algn="just"/>
            <a:r>
              <a:rPr lang="pt-BR" dirty="0"/>
              <a:t>Opções têm </a:t>
            </a:r>
            <a:r>
              <a:rPr lang="pt-BR" b="1" i="1" dirty="0" err="1"/>
              <a:t>payoffs</a:t>
            </a:r>
            <a:r>
              <a:rPr lang="pt-BR" b="1" dirty="0"/>
              <a:t> contingentes e vidas limitadas</a:t>
            </a:r>
            <a:r>
              <a:rPr lang="pt-BR" dirty="0"/>
              <a:t>.</a:t>
            </a:r>
          </a:p>
          <a:p>
            <a:pPr algn="just"/>
            <a:r>
              <a:rPr lang="pt-BR" b="1" dirty="0"/>
              <a:t>Avaliam-se ativos que apresentam fluxos de caixa contingentes</a:t>
            </a:r>
            <a:r>
              <a:rPr lang="pt-BR" dirty="0"/>
              <a:t>, ou seja, aqueles que só podem ser avaliados se algo acontecer; considera </a:t>
            </a:r>
            <a:r>
              <a:rPr lang="pt-BR" b="1" dirty="0"/>
              <a:t>incertezas</a:t>
            </a:r>
            <a:r>
              <a:rPr lang="pt-BR" dirty="0"/>
              <a:t>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738B6D3-FBA5-44D9-9407-51C0920BE839}"/>
              </a:ext>
            </a:extLst>
          </p:cNvPr>
          <p:cNvSpPr/>
          <p:nvPr/>
        </p:nvSpPr>
        <p:spPr>
          <a:xfrm>
            <a:off x="3033631" y="4463158"/>
            <a:ext cx="5188152" cy="354819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Exemplos: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C2B2C06-7B47-4322-BC50-1BE4EF626F70}"/>
              </a:ext>
            </a:extLst>
          </p:cNvPr>
          <p:cNvSpPr/>
          <p:nvPr/>
        </p:nvSpPr>
        <p:spPr>
          <a:xfrm>
            <a:off x="723579" y="4885611"/>
            <a:ext cx="10326543" cy="65606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1800" dirty="0"/>
              <a:t>Existe a </a:t>
            </a:r>
            <a:r>
              <a:rPr lang="pt-BR" sz="1800" b="1" dirty="0"/>
              <a:t>opção de reservas não desenvolvidas </a:t>
            </a:r>
            <a:r>
              <a:rPr lang="pt-BR" sz="1800" dirty="0"/>
              <a:t>que uma empresa de óleo pode escolher desenvolver se o preço de óleo ficar acima de certo nível.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F55576C-C48F-4A0F-8307-9FDD2EEFC41E}"/>
              </a:ext>
            </a:extLst>
          </p:cNvPr>
          <p:cNvSpPr/>
          <p:nvPr/>
        </p:nvSpPr>
        <p:spPr>
          <a:xfrm>
            <a:off x="723579" y="5600429"/>
            <a:ext cx="10326543" cy="37540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dirty="0"/>
              <a:t>E</a:t>
            </a:r>
            <a:r>
              <a:rPr lang="pt-BR" sz="1800" dirty="0"/>
              <a:t>mpresa de tecnologia com uma </a:t>
            </a:r>
            <a:r>
              <a:rPr lang="pt-BR" sz="1800" b="1" dirty="0"/>
              <a:t>patente potencialmente viável no futuro </a:t>
            </a:r>
            <a:r>
              <a:rPr lang="pt-BR" sz="1800" dirty="0"/>
              <a:t>(opção).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2623074-484A-4156-ADFE-6F9936279674}"/>
              </a:ext>
            </a:extLst>
          </p:cNvPr>
          <p:cNvSpPr/>
          <p:nvPr/>
        </p:nvSpPr>
        <p:spPr>
          <a:xfrm>
            <a:off x="723579" y="6034588"/>
            <a:ext cx="10326543" cy="37540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1800" b="1" dirty="0"/>
              <a:t>Comprar ações </a:t>
            </a:r>
            <a:r>
              <a:rPr lang="pt-BR" sz="1800" dirty="0"/>
              <a:t>de empresas problemáticas (i.e., comprar opções).</a:t>
            </a:r>
          </a:p>
        </p:txBody>
      </p:sp>
    </p:spTree>
    <p:extLst>
      <p:ext uri="{BB962C8B-B14F-4D97-AF65-F5344CB8AC3E}">
        <p14:creationId xmlns:p14="http://schemas.microsoft.com/office/powerpoint/2010/main" val="198228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10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Opções Reais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834502" y="6353748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Fonte: </a:t>
            </a:r>
            <a:r>
              <a:rPr lang="pt-BR" sz="2000" dirty="0"/>
              <a:t>@2011_vcrósta_fiocruz_19/05/11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8" name="Google Shape;423;p73">
            <a:extLst>
              <a:ext uri="{FF2B5EF4-FFF2-40B4-BE49-F238E27FC236}">
                <a16:creationId xmlns:a16="http://schemas.microsoft.com/office/drawing/2014/main" id="{F4FFEFEC-22B8-45BA-979D-D5889F706E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6360" y="1472400"/>
            <a:ext cx="8136000" cy="476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36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24" y="-8877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-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ao longo do ciclo de vida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9E6E717-0CC7-4983-90AA-1FF0724FD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27038"/>
              </p:ext>
            </p:extLst>
          </p:nvPr>
        </p:nvGraphicFramePr>
        <p:xfrm>
          <a:off x="187606" y="1065656"/>
          <a:ext cx="1181678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647">
                  <a:extLst>
                    <a:ext uri="{9D8B030D-6E8A-4147-A177-3AD203B41FA5}">
                      <a16:colId xmlns:a16="http://schemas.microsoft.com/office/drawing/2014/main" val="2902521924"/>
                    </a:ext>
                  </a:extLst>
                </a:gridCol>
                <a:gridCol w="6306564">
                  <a:extLst>
                    <a:ext uri="{9D8B030D-6E8A-4147-A177-3AD203B41FA5}">
                      <a16:colId xmlns:a16="http://schemas.microsoft.com/office/drawing/2014/main" val="1702324364"/>
                    </a:ext>
                  </a:extLst>
                </a:gridCol>
                <a:gridCol w="3631577">
                  <a:extLst>
                    <a:ext uri="{9D8B030D-6E8A-4147-A177-3AD203B41FA5}">
                      <a16:colId xmlns:a16="http://schemas.microsoft.com/office/drawing/2014/main" val="2028943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Ciclo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Características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Drivers de 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7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Empresas Jovens em Crescimento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Sem história;</a:t>
                      </a:r>
                    </a:p>
                    <a:p>
                      <a:pPr algn="just"/>
                      <a:r>
                        <a:rPr lang="pt-BR" dirty="0"/>
                        <a:t>Receitas pequenas ou nenhuma, perdas operacionais;</a:t>
                      </a:r>
                    </a:p>
                    <a:p>
                      <a:pPr algn="just"/>
                      <a:r>
                        <a:rPr lang="pt-BR" dirty="0"/>
                        <a:t>Dependente de capital privado; Muitas não sobrevivem.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Crescimento da receita;</a:t>
                      </a: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Margem operacional alvo; Acessar probabilidade de falhas (médias do setor ou simulações).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Empresas em crescimento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Histórico de mercado curto e inconstante;</a:t>
                      </a:r>
                    </a:p>
                    <a:p>
                      <a:pPr algn="just"/>
                      <a:r>
                        <a:rPr lang="pt-BR" dirty="0"/>
                        <a:t>Finanças dinâmicas;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Patrimônio privado e público;</a:t>
                      </a:r>
                    </a:p>
                    <a:p>
                      <a:pPr algn="just"/>
                      <a:r>
                        <a:rPr lang="pt-BR" dirty="0"/>
                        <a:t>Desconexão do tamanho (Alto crescimento, Baixa receita);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Tendem à menos dívidas.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Crescimento escalável </a:t>
                      </a:r>
                      <a:r>
                        <a:rPr lang="pt-B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receita </a:t>
                      </a:r>
                      <a:endParaRPr lang="pt-B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Margens sustentáveis esperadas; Crescimento de Qualidade (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estimar melhor reinvestimento).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8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Empresas maduras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Crescimento da receita se aproximando da taxa de crescimento da economia;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Margens são estabelecidas;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Tendem à mais dívidas (+ dinheiro para dívidas);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acúmulo de dinheiro, como devolver ao acionista?</a:t>
                      </a:r>
                    </a:p>
                    <a:p>
                      <a:pPr algn="just"/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Crescimento inorgânico (aquisição de outras empresas).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Folga Operacional (aumentar FC operacional);</a:t>
                      </a:r>
                    </a:p>
                    <a:p>
                      <a:pPr algn="just"/>
                      <a:r>
                        <a:rPr lang="pt-BR" dirty="0"/>
                        <a:t>Folga Financeira (maiores riscos)</a:t>
                      </a:r>
                    </a:p>
                    <a:p>
                      <a:pPr algn="just"/>
                      <a:r>
                        <a:rPr lang="pt-BR" dirty="0"/>
                        <a:t>Dificuldade de mudança de gestão.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Empresas em declínio e em dificuldades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Receitas estagnadas ou em declínio;</a:t>
                      </a:r>
                    </a:p>
                    <a:p>
                      <a:pPr algn="just"/>
                      <a:r>
                        <a:rPr lang="pt-BR" dirty="0"/>
                        <a:t>Margens reduzidas ou negativas;</a:t>
                      </a:r>
                    </a:p>
                    <a:p>
                      <a:pPr algn="just"/>
                      <a:r>
                        <a:rPr lang="pt-BR" dirty="0"/>
                        <a:t>Desinvestimentos de ativos; Grandes pagamentos/dívidas.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Considerar cenários em que a empresa tem chance de sobreviver.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0263"/>
                  </a:ext>
                </a:extLst>
              </a:tr>
            </a:tbl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84E498E-68BD-41BB-A3AD-3A0298D84DAE}"/>
              </a:ext>
            </a:extLst>
          </p:cNvPr>
          <p:cNvSpPr txBox="1">
            <a:spLocks/>
          </p:cNvSpPr>
          <p:nvPr/>
        </p:nvSpPr>
        <p:spPr>
          <a:xfrm>
            <a:off x="187606" y="6465696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dirty="0" err="1"/>
              <a:t>Damodaran</a:t>
            </a:r>
            <a:r>
              <a:rPr lang="pt-BR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3972580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189" y="-153793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através dos setores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9E6E717-0CC7-4983-90AA-1FF0724FD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69056"/>
              </p:ext>
            </p:extLst>
          </p:nvPr>
        </p:nvGraphicFramePr>
        <p:xfrm>
          <a:off x="254558" y="907129"/>
          <a:ext cx="11632642" cy="564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225">
                  <a:extLst>
                    <a:ext uri="{9D8B030D-6E8A-4147-A177-3AD203B41FA5}">
                      <a16:colId xmlns:a16="http://schemas.microsoft.com/office/drawing/2014/main" val="2902521924"/>
                    </a:ext>
                  </a:extLst>
                </a:gridCol>
                <a:gridCol w="4960979">
                  <a:extLst>
                    <a:ext uri="{9D8B030D-6E8A-4147-A177-3AD203B41FA5}">
                      <a16:colId xmlns:a16="http://schemas.microsoft.com/office/drawing/2014/main" val="1702324364"/>
                    </a:ext>
                  </a:extLst>
                </a:gridCol>
                <a:gridCol w="4856438">
                  <a:extLst>
                    <a:ext uri="{9D8B030D-6E8A-4147-A177-3AD203B41FA5}">
                      <a16:colId xmlns:a16="http://schemas.microsoft.com/office/drawing/2014/main" val="2028943558"/>
                    </a:ext>
                  </a:extLst>
                </a:gridCol>
              </a:tblGrid>
              <a:tr h="35639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Características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Drivers de 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71518"/>
                  </a:ext>
                </a:extLst>
              </a:tr>
              <a:tr h="1692865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Serviços financeiros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Operam sob rígida restrição regulatória;</a:t>
                      </a:r>
                    </a:p>
                    <a:p>
                      <a:pPr algn="just"/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Diferenças nas regras de contabilidade para medir e registrar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ganhos e o valor dos ativos;</a:t>
                      </a:r>
                      <a:endParaRPr lang="pt-B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b="0" dirty="0"/>
                        <a:t>Dificuldade em estimar os fluxos de caixa e definir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reinvestimento.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Estimativas do custo do capital próprio para a empresa (fazer ajustes para riscos regulatórios e de negócios); </a:t>
                      </a:r>
                    </a:p>
                    <a:p>
                      <a:pPr algn="just"/>
                      <a:r>
                        <a:rPr lang="pt-BR" dirty="0"/>
                        <a:t>Considerar a relação entre risco e crescimento para avaliar a qualidade de crescimento.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6385"/>
                  </a:ext>
                </a:extLst>
              </a:tr>
              <a:tr h="1960160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Commodity e </a:t>
                      </a:r>
                      <a:r>
                        <a:rPr lang="pt-BR" b="1" dirty="0" err="1"/>
                        <a:t>Cyclical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Estão à mercê do ciclo econômico e do preço das </a:t>
                      </a:r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commodities;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Lucros e fluxos de caixa voláteis (podem ser colocadas em risco no macro);</a:t>
                      </a:r>
                    </a:p>
                    <a:p>
                      <a:pPr algn="just"/>
                      <a:r>
                        <a:rPr lang="pt-B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Quantidade finita de recursos naturais.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Estimar ganhos normalizados e os fluxos de caixa para a empresa (média absoluta ou relativa ao longo do tempo; ou do setor);</a:t>
                      </a:r>
                    </a:p>
                    <a:p>
                      <a:pPr algn="just"/>
                      <a:r>
                        <a:rPr lang="pt-BR" dirty="0"/>
                        <a:t>Estimar preços normalizados de commodities (olhar para a história; tentar avaliar os determinantes dessa demanda e oferta).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80152"/>
                  </a:ext>
                </a:extLst>
              </a:tr>
              <a:tr h="1528641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Ativos intangíveis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Apresentam pequenas despesas de capital, tanto em relação ao seu tamanho quanto ao potencial de crescimento;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Têm baixos índices de endividamento;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Usuárias mais pesadas de opções de ações.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Tratar despesa  operacional como despesa de capital pela natureza do ativo;</a:t>
                      </a: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Capitalização de despesas associadas à criação do ativo reafirmam </a:t>
                      </a:r>
                      <a:r>
                        <a:rPr lang="pt-BR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inputs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t-BR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valuation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(ganhos, reinvestimento e retorno)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36686"/>
                  </a:ext>
                </a:extLst>
              </a:tr>
            </a:tbl>
          </a:graphicData>
        </a:graphic>
      </p:graphicFrame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C9EA48-AFCA-4457-89E3-16617F1413E0}"/>
              </a:ext>
            </a:extLst>
          </p:cNvPr>
          <p:cNvSpPr txBox="1">
            <a:spLocks/>
          </p:cNvSpPr>
          <p:nvPr/>
        </p:nvSpPr>
        <p:spPr>
          <a:xfrm>
            <a:off x="187606" y="6527840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dirty="0" err="1"/>
              <a:t>Damodaran</a:t>
            </a:r>
            <a:r>
              <a:rPr lang="pt-BR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27156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3">
            <a:extLst>
              <a:ext uri="{FF2B5EF4-FFF2-40B4-BE49-F238E27FC236}">
                <a16:creationId xmlns:a16="http://schemas.microsoft.com/office/drawing/2014/main" id="{BE8FBD14-EC15-4470-A1F0-8104255CC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44956"/>
              </p:ext>
            </p:extLst>
          </p:nvPr>
        </p:nvGraphicFramePr>
        <p:xfrm>
          <a:off x="207885" y="707036"/>
          <a:ext cx="11643804" cy="640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2B89791-FE3A-461F-9982-98268A8B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156622"/>
            <a:ext cx="9634011" cy="1325563"/>
          </a:xfrm>
        </p:spPr>
        <p:txBody>
          <a:bodyPr/>
          <a:lstStyle/>
          <a:p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Valuation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/>
              <a:t>em Startups – Métodos 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5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F88C3A-6736-469A-8C41-321871441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43" t="16699" r="28422" b="5113"/>
          <a:stretch/>
        </p:blipFill>
        <p:spPr>
          <a:xfrm>
            <a:off x="2698811" y="134443"/>
            <a:ext cx="8041514" cy="639952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7C736E1-02F9-44B2-BB6E-0CFAE37D3A9D}"/>
              </a:ext>
            </a:extLst>
          </p:cNvPr>
          <p:cNvSpPr/>
          <p:nvPr/>
        </p:nvSpPr>
        <p:spPr>
          <a:xfrm>
            <a:off x="423864" y="4492101"/>
            <a:ext cx="2059619" cy="152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Startups sem faturamento </a:t>
            </a:r>
          </a:p>
        </p:txBody>
      </p:sp>
    </p:spTree>
    <p:extLst>
      <p:ext uri="{BB962C8B-B14F-4D97-AF65-F5344CB8AC3E}">
        <p14:creationId xmlns:p14="http://schemas.microsoft.com/office/powerpoint/2010/main" val="94420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C736E1-02F9-44B2-BB6E-0CFAE37D3A9D}"/>
              </a:ext>
            </a:extLst>
          </p:cNvPr>
          <p:cNvSpPr/>
          <p:nvPr/>
        </p:nvSpPr>
        <p:spPr>
          <a:xfrm>
            <a:off x="423864" y="4492101"/>
            <a:ext cx="2059619" cy="152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Startups sem receita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3BFCEB-EC0A-4AD9-8DF7-45D63CAD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6" t="12039" r="29660" b="9515"/>
          <a:stretch/>
        </p:blipFill>
        <p:spPr>
          <a:xfrm>
            <a:off x="2884525" y="96544"/>
            <a:ext cx="6422949" cy="66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7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C736E1-02F9-44B2-BB6E-0CFAE37D3A9D}"/>
              </a:ext>
            </a:extLst>
          </p:cNvPr>
          <p:cNvSpPr/>
          <p:nvPr/>
        </p:nvSpPr>
        <p:spPr>
          <a:xfrm>
            <a:off x="214314" y="4454001"/>
            <a:ext cx="2059619" cy="1526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Inútil para startups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EF96A3-22D4-4E20-9C1E-9BD5F8919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2" t="14498" r="30607" b="5631"/>
          <a:stretch/>
        </p:blipFill>
        <p:spPr>
          <a:xfrm>
            <a:off x="3129467" y="0"/>
            <a:ext cx="5251053" cy="58062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F67F64B-9244-489E-B8C4-3C20D4AB3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1" t="59806" r="29442" b="24142"/>
          <a:stretch/>
        </p:blipFill>
        <p:spPr>
          <a:xfrm>
            <a:off x="3321206" y="5592931"/>
            <a:ext cx="5420960" cy="11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4" descr="Moedas estrutura de tópicos">
            <a:extLst>
              <a:ext uri="{FF2B5EF4-FFF2-40B4-BE49-F238E27FC236}">
                <a16:creationId xmlns:a16="http://schemas.microsoft.com/office/drawing/2014/main" id="{F885128F-7DEC-42F6-B4F0-7949E3AF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013" y="2638887"/>
            <a:ext cx="1427085" cy="1427085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695BAC-2EE5-4B7E-9E6F-D0F2BFEA3805}"/>
              </a:ext>
            </a:extLst>
          </p:cNvPr>
          <p:cNvSpPr txBox="1"/>
          <p:nvPr/>
        </p:nvSpPr>
        <p:spPr>
          <a:xfrm>
            <a:off x="459788" y="3986074"/>
            <a:ext cx="177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Startups precisam de recursos para projetos</a:t>
            </a:r>
          </a:p>
        </p:txBody>
      </p:sp>
      <p:pic>
        <p:nvPicPr>
          <p:cNvPr id="9" name="Gráfico 8" descr="Usuários estrutura de tópicos">
            <a:extLst>
              <a:ext uri="{FF2B5EF4-FFF2-40B4-BE49-F238E27FC236}">
                <a16:creationId xmlns:a16="http://schemas.microsoft.com/office/drawing/2014/main" id="{A2D4C271-FB10-466D-A5A1-0518A458F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892" y="1808570"/>
            <a:ext cx="1325563" cy="132556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C06E48D-A9CA-42B9-9F26-0E70B8E326B1}"/>
              </a:ext>
            </a:extLst>
          </p:cNvPr>
          <p:cNvSpPr txBox="1"/>
          <p:nvPr/>
        </p:nvSpPr>
        <p:spPr>
          <a:xfrm>
            <a:off x="3229906" y="2844554"/>
            <a:ext cx="1775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Capital de terceiros</a:t>
            </a:r>
          </a:p>
        </p:txBody>
      </p:sp>
      <p:pic>
        <p:nvPicPr>
          <p:cNvPr id="11" name="Gráfico 10" descr="Filantropia estrutura de tópicos">
            <a:extLst>
              <a:ext uri="{FF2B5EF4-FFF2-40B4-BE49-F238E27FC236}">
                <a16:creationId xmlns:a16="http://schemas.microsoft.com/office/drawing/2014/main" id="{1363A2EF-AECB-4C2E-B4B8-2E18F4ACE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4892" y="3933893"/>
            <a:ext cx="1408677" cy="140867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94CF60-716B-4F58-863F-2AF62A40ABF5}"/>
              </a:ext>
            </a:extLst>
          </p:cNvPr>
          <p:cNvSpPr txBox="1"/>
          <p:nvPr/>
        </p:nvSpPr>
        <p:spPr>
          <a:xfrm>
            <a:off x="3229906" y="5353692"/>
            <a:ext cx="1775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Capital próprio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DDC710B-552E-44BF-8116-3CCB0ABCABA1}"/>
              </a:ext>
            </a:extLst>
          </p:cNvPr>
          <p:cNvSpPr/>
          <p:nvPr/>
        </p:nvSpPr>
        <p:spPr>
          <a:xfrm>
            <a:off x="5486572" y="3933893"/>
            <a:ext cx="1935332" cy="183767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Fundos privados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0E9ADC2-9E19-4839-886B-6101C9B107D9}"/>
              </a:ext>
            </a:extLst>
          </p:cNvPr>
          <p:cNvSpPr/>
          <p:nvPr/>
        </p:nvSpPr>
        <p:spPr>
          <a:xfrm>
            <a:off x="5476215" y="1808570"/>
            <a:ext cx="1935332" cy="183767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333333"/>
                </a:solidFill>
                <a:latin typeface="Segoe UI" panose="020B0502040204020203" pitchFamily="34" charset="0"/>
              </a:rPr>
              <a:t>V</a:t>
            </a:r>
            <a:r>
              <a:rPr lang="pt-BR" sz="14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enture capital </a:t>
            </a:r>
          </a:p>
          <a:p>
            <a:pPr algn="ctr"/>
            <a:r>
              <a:rPr lang="pt-BR" sz="1400" b="1" dirty="0">
                <a:solidFill>
                  <a:srgbClr val="333333"/>
                </a:solidFill>
                <a:latin typeface="Segoe UI" panose="020B0502040204020203" pitchFamily="34" charset="0"/>
              </a:rPr>
              <a:t>I</a:t>
            </a:r>
            <a:r>
              <a:rPr lang="pt-BR" sz="14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nvestidores corporativos (bancos)</a:t>
            </a:r>
          </a:p>
          <a:p>
            <a:pPr algn="ctr"/>
            <a:r>
              <a:rPr lang="pt-BR" sz="14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Investidores anjos</a:t>
            </a:r>
          </a:p>
          <a:p>
            <a:pPr algn="ctr"/>
            <a:r>
              <a:rPr lang="pt-BR" sz="14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Financiamentos governamentais</a:t>
            </a:r>
          </a:p>
          <a:p>
            <a:pPr algn="ctr"/>
            <a:r>
              <a:rPr lang="pt-BR" sz="14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</a:t>
            </a:r>
            <a:r>
              <a:rPr lang="pt-BR" sz="1400" b="1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rowdfunding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FD1F6A2-30C9-4C66-A630-1460F206D6FF}"/>
              </a:ext>
            </a:extLst>
          </p:cNvPr>
          <p:cNvSpPr/>
          <p:nvPr/>
        </p:nvSpPr>
        <p:spPr>
          <a:xfrm>
            <a:off x="9046804" y="2686770"/>
            <a:ext cx="2685408" cy="25986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Projetos em mercados em crescimento e inexplorados</a:t>
            </a: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Risco elevado devido ao grau de imprevisibilidade de sucesso.</a:t>
            </a: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Difícil prever o futuro do mercado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E90E700-483D-4A9F-BAE7-E3867750B74C}"/>
              </a:ext>
            </a:extLst>
          </p:cNvPr>
          <p:cNvCxnSpPr>
            <a:cxnSpLocks/>
          </p:cNvCxnSpPr>
          <p:nvPr/>
        </p:nvCxnSpPr>
        <p:spPr>
          <a:xfrm flipV="1">
            <a:off x="2050697" y="2741189"/>
            <a:ext cx="1168808" cy="33859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7623992-0F77-4BB2-AD23-9826810A14F2}"/>
              </a:ext>
            </a:extLst>
          </p:cNvPr>
          <p:cNvCxnSpPr>
            <a:cxnSpLocks/>
          </p:cNvCxnSpPr>
          <p:nvPr/>
        </p:nvCxnSpPr>
        <p:spPr>
          <a:xfrm>
            <a:off x="2067776" y="4540886"/>
            <a:ext cx="1162130" cy="311846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B8D086F-57A5-4473-A087-B3D0F6DA62CD}"/>
              </a:ext>
            </a:extLst>
          </p:cNvPr>
          <p:cNvCxnSpPr>
            <a:cxnSpLocks/>
          </p:cNvCxnSpPr>
          <p:nvPr/>
        </p:nvCxnSpPr>
        <p:spPr>
          <a:xfrm flipV="1">
            <a:off x="4863569" y="2692330"/>
            <a:ext cx="749062" cy="284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57320B3-4C7A-4C69-AFB5-5D922767DF4C}"/>
              </a:ext>
            </a:extLst>
          </p:cNvPr>
          <p:cNvCxnSpPr>
            <a:cxnSpLocks/>
          </p:cNvCxnSpPr>
          <p:nvPr/>
        </p:nvCxnSpPr>
        <p:spPr>
          <a:xfrm flipV="1">
            <a:off x="4848667" y="4938376"/>
            <a:ext cx="749062" cy="284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514A86A-A3BB-4E6A-84AD-6D22BC638931}"/>
              </a:ext>
            </a:extLst>
          </p:cNvPr>
          <p:cNvCxnSpPr>
            <a:cxnSpLocks/>
          </p:cNvCxnSpPr>
          <p:nvPr/>
        </p:nvCxnSpPr>
        <p:spPr>
          <a:xfrm>
            <a:off x="7439789" y="2471352"/>
            <a:ext cx="1517780" cy="102645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AC5487-69D0-4B70-9F71-C978FD1C7220}"/>
              </a:ext>
            </a:extLst>
          </p:cNvPr>
          <p:cNvCxnSpPr>
            <a:cxnSpLocks/>
          </p:cNvCxnSpPr>
          <p:nvPr/>
        </p:nvCxnSpPr>
        <p:spPr>
          <a:xfrm flipV="1">
            <a:off x="7439789" y="4154750"/>
            <a:ext cx="1517780" cy="91440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11E6EC-7CD7-4E7F-AB6B-306477FA4E67}"/>
              </a:ext>
            </a:extLst>
          </p:cNvPr>
          <p:cNvSpPr txBox="1"/>
          <p:nvPr/>
        </p:nvSpPr>
        <p:spPr>
          <a:xfrm>
            <a:off x="923925" y="495300"/>
            <a:ext cx="8362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Estrutura Financeira e de Capital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28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87708-2897-9FB5-EABA-A5CDE290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E60A9-F4AE-DFD2-D22B-5FC5F1CB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89" y="112620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FC4822-78E8-7A67-2BB1-0D4B67A7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9" y="1553592"/>
            <a:ext cx="9634011" cy="497149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400" i="1" dirty="0" err="1"/>
              <a:t>Valuation</a:t>
            </a:r>
            <a:r>
              <a:rPr lang="pt-BR" sz="2400" dirty="0"/>
              <a:t> (Avaliação) é o </a:t>
            </a:r>
            <a:r>
              <a:rPr lang="pt-BR" sz="2400" b="1" dirty="0"/>
              <a:t>processo de conversão de uma projeção </a:t>
            </a:r>
            <a:r>
              <a:rPr lang="pt-BR" sz="2400" b="1"/>
              <a:t>de resultados </a:t>
            </a:r>
            <a:r>
              <a:rPr lang="pt-BR" sz="2400" b="1" dirty="0"/>
              <a:t>em uma estimativa do valor de uma empresa ou de qualquer parte da empresa</a:t>
            </a:r>
            <a:r>
              <a:rPr lang="pt-BR" sz="2400" dirty="0"/>
              <a:t> (</a:t>
            </a:r>
            <a:r>
              <a:rPr lang="pt-BR" sz="2400" dirty="0" err="1"/>
              <a:t>Pelepu</a:t>
            </a:r>
            <a:r>
              <a:rPr lang="pt-BR" sz="2400" dirty="0"/>
              <a:t> et al., 2020).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err="1"/>
              <a:t>Awath</a:t>
            </a:r>
            <a:r>
              <a:rPr lang="pt-BR" sz="2400" dirty="0"/>
              <a:t> </a:t>
            </a:r>
            <a:r>
              <a:rPr lang="pt-BR" sz="2400" dirty="0" err="1"/>
              <a:t>Damodaran</a:t>
            </a:r>
            <a:r>
              <a:rPr lang="pt-BR" sz="2400" dirty="0"/>
              <a:t> afirma que o </a:t>
            </a:r>
            <a:r>
              <a:rPr lang="pt-BR" sz="2400" i="1" dirty="0" err="1"/>
              <a:t>Valuation</a:t>
            </a:r>
            <a:r>
              <a:rPr lang="pt-BR" sz="2400" dirty="0"/>
              <a:t> é a “</a:t>
            </a:r>
            <a:r>
              <a:rPr lang="pt-BR" sz="2400" b="1" dirty="0"/>
              <a:t>avaliação de pequenos ou grandes negócios, públicos ou privados, emergindo um mercado desenvolvido</a:t>
            </a:r>
            <a:r>
              <a:rPr lang="pt-BR" sz="2400" dirty="0"/>
              <a:t>”.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É uma </a:t>
            </a:r>
            <a:r>
              <a:rPr lang="pt-BR" sz="2400" b="1" dirty="0"/>
              <a:t>estimativa de valor de uma empresa ou negócio</a:t>
            </a:r>
            <a:r>
              <a:rPr lang="pt-BR" sz="2400" dirty="0"/>
              <a:t>, servindo como um </a:t>
            </a:r>
            <a:r>
              <a:rPr lang="pt-BR" sz="2400" b="1" dirty="0"/>
              <a:t>parâmetro para negociações </a:t>
            </a:r>
            <a:r>
              <a:rPr lang="pt-BR" sz="2400" dirty="0"/>
              <a:t>e não como um valor absoluto (</a:t>
            </a:r>
            <a:r>
              <a:rPr lang="pt-BR" sz="2400" dirty="0" err="1"/>
              <a:t>Texeira</a:t>
            </a:r>
            <a:r>
              <a:rPr lang="pt-BR" sz="2400" dirty="0"/>
              <a:t>, 2018).</a:t>
            </a:r>
          </a:p>
          <a:p>
            <a:pPr algn="just"/>
            <a:endParaRPr lang="pt-BR" sz="2200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5497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5267"/>
            <a:ext cx="530032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41" y="2305049"/>
            <a:ext cx="3934047" cy="1154107"/>
          </a:xfrm>
        </p:spPr>
        <p:txBody>
          <a:bodyPr>
            <a:normAutofit/>
          </a:bodyPr>
          <a:lstStyle/>
          <a:p>
            <a:pPr algn="ctr"/>
            <a:r>
              <a:rPr lang="pt-BR" dirty="0" err="1"/>
              <a:t>Valuation</a:t>
            </a:r>
            <a:endParaRPr lang="pt-BR" dirty="0"/>
          </a:p>
        </p:txBody>
      </p:sp>
      <p:pic>
        <p:nvPicPr>
          <p:cNvPr id="4" name="Google Shape;224;p48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7472A78-364B-4550-B27E-868EC38D70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tretch/>
        </p:blipFill>
        <p:spPr>
          <a:xfrm>
            <a:off x="0" y="346229"/>
            <a:ext cx="12155283" cy="3961064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30E277-7FB9-46DA-8468-2B50604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902" y="3647570"/>
            <a:ext cx="6208530" cy="2864201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marL="0" indent="0" algn="just">
              <a:lnSpc>
                <a:spcPct val="140000"/>
              </a:lnSpc>
              <a:buNone/>
            </a:pPr>
            <a:endParaRPr lang="pt-BR" sz="1400" dirty="0"/>
          </a:p>
          <a:p>
            <a:pPr marL="0" indent="0" algn="just">
              <a:lnSpc>
                <a:spcPct val="140000"/>
              </a:lnSpc>
              <a:buNone/>
            </a:pPr>
            <a:endParaRPr lang="pt-BR" sz="1400" dirty="0"/>
          </a:p>
        </p:txBody>
      </p:sp>
      <p:sp>
        <p:nvSpPr>
          <p:cNvPr id="123" name="Espaço Reservado para Conteúdo 2">
            <a:extLst>
              <a:ext uri="{FF2B5EF4-FFF2-40B4-BE49-F238E27FC236}">
                <a16:creationId xmlns:a16="http://schemas.microsoft.com/office/drawing/2014/main" id="{15D897BF-03C6-4FFF-A0DA-3CC93B44DF3D}"/>
              </a:ext>
            </a:extLst>
          </p:cNvPr>
          <p:cNvSpPr txBox="1">
            <a:spLocks/>
          </p:cNvSpPr>
          <p:nvPr/>
        </p:nvSpPr>
        <p:spPr>
          <a:xfrm>
            <a:off x="85628" y="4495800"/>
            <a:ext cx="11839672" cy="2173693"/>
          </a:xfrm>
          <a:prstGeom prst="rect">
            <a:avLst/>
          </a:prstGeom>
          <a:solidFill>
            <a:srgbClr val="F8F8F8"/>
          </a:solidFill>
          <a:ln w="19050"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pt-BR" sz="2200" dirty="0"/>
              <a:t>É um primeiro filtro;</a:t>
            </a:r>
          </a:p>
          <a:p>
            <a:pPr algn="just">
              <a:lnSpc>
                <a:spcPct val="140000"/>
              </a:lnSpc>
            </a:pPr>
            <a:r>
              <a:rPr lang="pt-BR" sz="2200" dirty="0"/>
              <a:t>Esclarece o estágio de desenvolvimento da tecnologia;</a:t>
            </a:r>
          </a:p>
          <a:p>
            <a:pPr algn="just">
              <a:lnSpc>
                <a:spcPct val="140000"/>
              </a:lnSpc>
            </a:pPr>
            <a:r>
              <a:rPr lang="pt-BR" sz="2200" dirty="0"/>
              <a:t>Indica projetos mais “promissores” que devem ser valorados para algum fim. </a:t>
            </a:r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pt-BR" sz="1400" dirty="0"/>
              <a:t>(Santos &amp; Santiago, 2008).</a:t>
            </a:r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algn="just">
              <a:lnSpc>
                <a:spcPct val="140000"/>
              </a:lnSpc>
            </a:pPr>
            <a:endParaRPr lang="pt-BR" sz="1400" dirty="0"/>
          </a:p>
          <a:p>
            <a:pPr marL="0" indent="0" algn="just">
              <a:lnSpc>
                <a:spcPct val="140000"/>
              </a:lnSpc>
              <a:buFont typeface="Arial" panose="020B0604020202020204" pitchFamily="34" charset="0"/>
              <a:buNone/>
            </a:pPr>
            <a:endParaRPr lang="pt-BR" sz="1400" dirty="0"/>
          </a:p>
          <a:p>
            <a:pPr marL="0" indent="0" algn="just">
              <a:lnSpc>
                <a:spcPct val="140000"/>
              </a:lnSpc>
              <a:buFont typeface="Arial" panose="020B0604020202020204" pitchFamily="34" charset="0"/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2287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83" y="127517"/>
            <a:ext cx="11141126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aplicações em gestão de carteiras 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185212" y="6355080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dirty="0" err="1"/>
              <a:t>Texeira</a:t>
            </a:r>
            <a:r>
              <a:rPr lang="pt-BR" dirty="0"/>
              <a:t> (2018)</a:t>
            </a:r>
          </a:p>
          <a:p>
            <a:endParaRPr lang="pt-BR" dirty="0"/>
          </a:p>
        </p:txBody>
      </p:sp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59F80FA2-8709-4243-9B80-6DB389133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03993"/>
              </p:ext>
            </p:extLst>
          </p:nvPr>
        </p:nvGraphicFramePr>
        <p:xfrm>
          <a:off x="185212" y="1335697"/>
          <a:ext cx="11391269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287">
                  <a:extLst>
                    <a:ext uri="{9D8B030D-6E8A-4147-A177-3AD203B41FA5}">
                      <a16:colId xmlns:a16="http://schemas.microsoft.com/office/drawing/2014/main" val="2902521924"/>
                    </a:ext>
                  </a:extLst>
                </a:gridCol>
                <a:gridCol w="7838982">
                  <a:extLst>
                    <a:ext uri="{9D8B030D-6E8A-4147-A177-3AD203B41FA5}">
                      <a16:colId xmlns:a16="http://schemas.microsoft.com/office/drawing/2014/main" val="170232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71518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  <a:p>
                      <a:pPr algn="ctr"/>
                      <a:r>
                        <a:rPr lang="pt-BR" sz="1800" b="1" dirty="0"/>
                        <a:t>Analistas fundamentalistas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i="1" dirty="0" err="1"/>
                        <a:t>Valuation</a:t>
                      </a:r>
                      <a:r>
                        <a:rPr lang="pt-BR" sz="1800" dirty="0"/>
                        <a:t> assume um papel principal </a:t>
                      </a:r>
                      <a:r>
                        <a:rPr lang="pt-BR" sz="1800" dirty="0">
                          <a:sym typeface="Wingdings" panose="05000000000000000000" pitchFamily="2" charset="2"/>
                        </a:rPr>
                        <a:t> valor associado à características financeiras, como expectativas de crescimento, riscos associados e fluxos de caixa.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Investidores ativistas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i="1" dirty="0" err="1"/>
                        <a:t>Valuation</a:t>
                      </a:r>
                      <a:r>
                        <a:rPr lang="pt-BR" sz="1800" dirty="0"/>
                        <a:t> a partir de mudanças implementadas em empresas com reputação de má gestão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8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  <a:p>
                      <a:pPr algn="ctr"/>
                      <a:r>
                        <a:rPr lang="pt-BR" sz="1800" b="1" dirty="0"/>
                        <a:t>Grafistas</a:t>
                      </a:r>
                      <a:r>
                        <a:rPr lang="pt-BR" sz="1800" dirty="0"/>
                        <a:t>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i="1" dirty="0" err="1"/>
                        <a:t>Valuation</a:t>
                      </a:r>
                      <a:r>
                        <a:rPr lang="pt-BR" sz="1800" dirty="0"/>
                        <a:t> não é central nessa filosofia </a:t>
                      </a:r>
                      <a:r>
                        <a:rPr lang="pt-BR" sz="1800" dirty="0">
                          <a:sym typeface="Wingdings" panose="05000000000000000000" pitchFamily="2" charset="2"/>
                        </a:rPr>
                        <a:t> preços dos ativos são determinados pelo conjunto de variáveis financeiras e pela própria psicologia do investidor, mais emoção do que razão.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Negociadores da informação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i="1" dirty="0" err="1"/>
                        <a:t>Valuation</a:t>
                      </a:r>
                      <a:r>
                        <a:rPr lang="pt-BR" b="0" dirty="0"/>
                        <a:t> determina o valor da empresa, sub ou super avaliada, e como as suas ações reagem à divulgação das informações no mercado.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8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/>
                        <a:t>Market </a:t>
                      </a:r>
                      <a:r>
                        <a:rPr lang="pt-BR" sz="1800" b="1" i="1" dirty="0" err="1"/>
                        <a:t>timers</a:t>
                      </a:r>
                      <a:r>
                        <a:rPr lang="pt-BR" sz="1800" b="1" i="1" dirty="0"/>
                        <a:t> </a:t>
                      </a:r>
                      <a:r>
                        <a:rPr lang="pt-BR" sz="1800" b="1" dirty="0"/>
                        <a:t>(investidores de momento)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i="1" dirty="0" err="1"/>
                        <a:t>Valuation</a:t>
                      </a:r>
                      <a:r>
                        <a:rPr lang="pt-BR" b="0" dirty="0"/>
                        <a:t> pode ser utilizado para avaliar um grande número de ações e determinar se o mercado, como um todo, está sub ou super avaliado naquele momento.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8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 err="1"/>
                        <a:t>Efficient</a:t>
                      </a:r>
                      <a:r>
                        <a:rPr lang="pt-BR" sz="1800" b="1" i="1" dirty="0"/>
                        <a:t> </a:t>
                      </a:r>
                      <a:r>
                        <a:rPr lang="pt-BR" sz="1800" b="1" i="1" dirty="0" err="1"/>
                        <a:t>marketers</a:t>
                      </a:r>
                      <a:r>
                        <a:rPr lang="pt-BR" sz="1800" b="1" i="1" dirty="0"/>
                        <a:t> </a:t>
                      </a:r>
                      <a:r>
                        <a:rPr lang="pt-BR" sz="1800" b="1" dirty="0"/>
                        <a:t>(investidores passivos)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i="1" dirty="0" err="1"/>
                        <a:t>Valuation</a:t>
                      </a:r>
                      <a:r>
                        <a:rPr lang="pt-BR" b="0" i="0" dirty="0"/>
                        <a:t> é utilizado para determinar as premissas de crescimento e risco, as quais influenciam o preço de mercado desses ativos.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5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2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10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-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abordagens</a:t>
            </a:r>
            <a:r>
              <a:rPr lang="pt-BR" dirty="0"/>
              <a:t> 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834501" y="5814462"/>
            <a:ext cx="3114494" cy="578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sz="2000" dirty="0"/>
              <a:t>Barbosa et al. </a:t>
            </a:r>
            <a:r>
              <a:rPr lang="pt-BR" dirty="0"/>
              <a:t>e</a:t>
            </a:r>
            <a:r>
              <a:rPr lang="pt-BR" sz="2000" dirty="0"/>
              <a:t> </a:t>
            </a:r>
            <a:r>
              <a:rPr lang="pt-BR" dirty="0" err="1"/>
              <a:t>Texeira</a:t>
            </a:r>
            <a:r>
              <a:rPr lang="pt-BR" dirty="0"/>
              <a:t> (2018)</a:t>
            </a:r>
          </a:p>
          <a:p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BB1CFF0F-7691-4C27-961C-A8D1E5F76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10660"/>
              </p:ext>
            </p:extLst>
          </p:nvPr>
        </p:nvGraphicFramePr>
        <p:xfrm>
          <a:off x="1069848" y="1693669"/>
          <a:ext cx="9634011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73">
                  <a:extLst>
                    <a:ext uri="{9D8B030D-6E8A-4147-A177-3AD203B41FA5}">
                      <a16:colId xmlns:a16="http://schemas.microsoft.com/office/drawing/2014/main" val="2902521924"/>
                    </a:ext>
                  </a:extLst>
                </a:gridCol>
                <a:gridCol w="3086345">
                  <a:extLst>
                    <a:ext uri="{9D8B030D-6E8A-4147-A177-3AD203B41FA5}">
                      <a16:colId xmlns:a16="http://schemas.microsoft.com/office/drawing/2014/main" val="1702324364"/>
                    </a:ext>
                  </a:extLst>
                </a:gridCol>
                <a:gridCol w="4288193">
                  <a:extLst>
                    <a:ext uri="{9D8B030D-6E8A-4147-A177-3AD203B41FA5}">
                      <a16:colId xmlns:a16="http://schemas.microsoft.com/office/drawing/2014/main" val="2028943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Abordagem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 que visa?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71518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Fluxo de caixa descontado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Identificar possibilidades de receitas e despesas, ao longo do tempo, para projetar o lucro esperado.</a:t>
                      </a:r>
                      <a:endParaRPr lang="pt-BR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latin typeface="Arial Narrow" panose="020B0606020202030204" pitchFamily="34" charset="0"/>
                        </a:rPr>
                        <a:t>Relaciona o valor de um ativo ao valor presente dos fluxos de caixa que serão gerados por esse ativo no futuro.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Avaliação Relativa ou Avaliação por Múltiplos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Fazer comparações com empresas e negócios semelhantes.</a:t>
                      </a:r>
                      <a:endParaRPr lang="pt-BR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latin typeface="Arial Narrow" panose="020B0606020202030204" pitchFamily="34" charset="0"/>
                        </a:rPr>
                        <a:t>Determina o valor de um ativo com base no valor de ativos comparáveis, utilizando uma variável comum a ambos, como fluxos de caixa, EBITDA ou vendas.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8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Avaliação dos Direitos Contingentes ou Opções Reais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dirty="0"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pt-BR" dirty="0">
                          <a:latin typeface="Arial Narrow" panose="020B0606020202030204" pitchFamily="34" charset="0"/>
                        </a:rPr>
                        <a:t>Fazer comparações com a teoria das opções</a:t>
                      </a:r>
                      <a:r>
                        <a:rPr lang="pt-BR" b="1" dirty="0"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latin typeface="Arial Narrow" panose="020B0606020202030204" pitchFamily="34" charset="0"/>
                        </a:rPr>
                        <a:t>Utiliza modelos de precificação de opções para estimar o valor de ativos que possuem as mesmas características da opção.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36686"/>
                  </a:ext>
                </a:extLst>
              </a:tr>
            </a:tbl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3BCC18C-0160-45D4-A844-2FC5A6ACB505}"/>
              </a:ext>
            </a:extLst>
          </p:cNvPr>
          <p:cNvSpPr txBox="1">
            <a:spLocks/>
          </p:cNvSpPr>
          <p:nvPr/>
        </p:nvSpPr>
        <p:spPr>
          <a:xfrm>
            <a:off x="1167502" y="6205018"/>
            <a:ext cx="9303798" cy="375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800" b="1" dirty="0"/>
              <a:t>*</a:t>
            </a:r>
            <a:r>
              <a:rPr lang="pt-BR" sz="1800" i="1" dirty="0" err="1"/>
              <a:t>valuation</a:t>
            </a:r>
            <a:r>
              <a:rPr lang="pt-BR" sz="1800" dirty="0"/>
              <a:t> pelo modelo de opções reais foi criado por Black &amp; Scholes (1972) e (1973) .</a:t>
            </a:r>
          </a:p>
        </p:txBody>
      </p:sp>
    </p:spTree>
    <p:extLst>
      <p:ext uri="{BB962C8B-B14F-4D97-AF65-F5344CB8AC3E}">
        <p14:creationId xmlns:p14="http://schemas.microsoft.com/office/powerpoint/2010/main" val="297806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20" y="582637"/>
            <a:ext cx="9634011" cy="794549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Por custo (Contábil)</a:t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2664992" y="6482597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/>
              <a:t>Fonte: 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pt-B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2011_vcrósta_fiocruz_19/05/11</a:t>
            </a:r>
            <a:endPara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12" name="Google Shape;343;p65">
            <a:extLst>
              <a:ext uri="{FF2B5EF4-FFF2-40B4-BE49-F238E27FC236}">
                <a16:creationId xmlns:a16="http://schemas.microsoft.com/office/drawing/2014/main" id="{C191C8FA-9542-4B2B-9F55-10625C1ED2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620" y="979911"/>
            <a:ext cx="10424675" cy="560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42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093" y="113047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Fluxo de Caixa Descontado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834502" y="6353748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sz="2000" dirty="0"/>
              <a:t>@2011_vcrósta_fiocruz_19/05/11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8" name="Google Shape;363;p67">
            <a:extLst>
              <a:ext uri="{FF2B5EF4-FFF2-40B4-BE49-F238E27FC236}">
                <a16:creationId xmlns:a16="http://schemas.microsoft.com/office/drawing/2014/main" id="{206D87B8-DE12-4300-BE81-E03B747D1A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501" y="1039114"/>
            <a:ext cx="10305405" cy="531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08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220A1-E517-480C-881C-A4CE59DF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106"/>
            <a:ext cx="9634011" cy="1325563"/>
          </a:xfrm>
        </p:spPr>
        <p:txBody>
          <a:bodyPr/>
          <a:lstStyle/>
          <a:p>
            <a:r>
              <a:rPr lang="pt-BR" dirty="0" err="1"/>
              <a:t>Valuation</a:t>
            </a:r>
            <a:r>
              <a:rPr lang="pt-BR" dirty="0"/>
              <a:t> –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Fluxo de Caixa Descontado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F27774-F622-4A58-8537-7EEE5455C89B}"/>
              </a:ext>
            </a:extLst>
          </p:cNvPr>
          <p:cNvSpPr txBox="1">
            <a:spLocks/>
          </p:cNvSpPr>
          <p:nvPr/>
        </p:nvSpPr>
        <p:spPr>
          <a:xfrm>
            <a:off x="834502" y="6353748"/>
            <a:ext cx="6079635" cy="375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Fonte: </a:t>
            </a:r>
            <a:r>
              <a:rPr lang="pt-BR" sz="2000" dirty="0"/>
              <a:t>Santos, Junqueira e </a:t>
            </a:r>
            <a:r>
              <a:rPr lang="pt-BR" sz="2000" dirty="0" err="1"/>
              <a:t>Salume</a:t>
            </a:r>
            <a:r>
              <a:rPr lang="pt-BR" sz="2000" dirty="0"/>
              <a:t> (2020)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A05906-BC19-411F-9BB1-EDAAE3DE2E08}"/>
              </a:ext>
            </a:extLst>
          </p:cNvPr>
          <p:cNvPicPr/>
          <p:nvPr/>
        </p:nvPicPr>
        <p:blipFill rotWithShape="1">
          <a:blip r:embed="rId2"/>
          <a:srcRect l="39666" t="51567" r="24480" b="42856"/>
          <a:stretch/>
        </p:blipFill>
        <p:spPr bwMode="auto">
          <a:xfrm>
            <a:off x="564438" y="1467165"/>
            <a:ext cx="7087688" cy="1219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6A71CBE-26B5-49C9-9135-919CB1B6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63" y="2686597"/>
            <a:ext cx="9634011" cy="2261142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Onde: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400" b="1" dirty="0"/>
              <a:t>n: </a:t>
            </a:r>
            <a:r>
              <a:rPr lang="pt-BR" sz="2400" dirty="0"/>
              <a:t>vida do ativo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400" b="1" dirty="0"/>
              <a:t>Lucro líquido: </a:t>
            </a:r>
            <a:r>
              <a:rPr lang="pt-BR" sz="2400" dirty="0"/>
              <a:t>fluxo de caixa esperado no período t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t-BR" sz="2400" b="1" dirty="0"/>
              <a:t>Taxa de desconto: </a:t>
            </a:r>
            <a:r>
              <a:rPr lang="pt-BR" sz="2400" dirty="0"/>
              <a:t>refletindo o risco dos fluxos de caixa estimados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7FF168-5514-4D3E-BE64-E35B4B815115}"/>
              </a:ext>
            </a:extLst>
          </p:cNvPr>
          <p:cNvSpPr txBox="1"/>
          <p:nvPr/>
        </p:nvSpPr>
        <p:spPr>
          <a:xfrm>
            <a:off x="564438" y="5046323"/>
            <a:ext cx="10139421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Taxa de desconto pode ser a  </a:t>
            </a:r>
            <a:r>
              <a:rPr lang="pt-BR" b="1" i="1" dirty="0" err="1"/>
              <a:t>Hurdle</a:t>
            </a:r>
            <a:r>
              <a:rPr lang="pt-BR" b="1" i="1" dirty="0"/>
              <a:t> Rate</a:t>
            </a:r>
          </a:p>
          <a:p>
            <a:r>
              <a:rPr lang="pt-BR" dirty="0" err="1"/>
              <a:t>Hurdle</a:t>
            </a:r>
            <a:r>
              <a:rPr lang="pt-BR" dirty="0"/>
              <a:t> Rate - É a taxa mínima de atratividade de um projeto ou a taxa de retorno exigida para que um projeto/empreendimento seja considerado financeiramente viável.</a:t>
            </a:r>
          </a:p>
        </p:txBody>
      </p:sp>
    </p:spTree>
    <p:extLst>
      <p:ext uri="{BB962C8B-B14F-4D97-AF65-F5344CB8AC3E}">
        <p14:creationId xmlns:p14="http://schemas.microsoft.com/office/powerpoint/2010/main" val="14648083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412E24"/>
      </a:dk2>
      <a:lt2>
        <a:srgbClr val="E8E4E2"/>
      </a:lt2>
      <a:accent1>
        <a:srgbClr val="7EA8B9"/>
      </a:accent1>
      <a:accent2>
        <a:srgbClr val="7F8FBA"/>
      </a:accent2>
      <a:accent3>
        <a:srgbClr val="9D96C6"/>
      </a:accent3>
      <a:accent4>
        <a:srgbClr val="9F7FBA"/>
      </a:accent4>
      <a:accent5>
        <a:srgbClr val="C392C4"/>
      </a:accent5>
      <a:accent6>
        <a:srgbClr val="BA7FA3"/>
      </a:accent6>
      <a:hlink>
        <a:srgbClr val="A97660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{016CE084-4E69-4E78-89E4-5F85E3DF0C18}tf16401371</Template>
  <TotalTime>3075</TotalTime>
  <Words>3280</Words>
  <Application>Microsoft Office PowerPoint</Application>
  <PresentationFormat>Widescreen</PresentationFormat>
  <Paragraphs>322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Avenir Next LT Pro</vt:lpstr>
      <vt:lpstr>Calibri</vt:lpstr>
      <vt:lpstr>Modern Love</vt:lpstr>
      <vt:lpstr>Segoe UI</vt:lpstr>
      <vt:lpstr>Wingdings</vt:lpstr>
      <vt:lpstr>BohemianVTI</vt:lpstr>
      <vt:lpstr>Valuation </vt:lpstr>
      <vt:lpstr>Valuation - conteúdo</vt:lpstr>
      <vt:lpstr>Valuation</vt:lpstr>
      <vt:lpstr>Valuation</vt:lpstr>
      <vt:lpstr>Valuation – aplicações em gestão de carteiras </vt:lpstr>
      <vt:lpstr>Valuation - abordagens </vt:lpstr>
      <vt:lpstr>Valuation – Por custo (Contábil) </vt:lpstr>
      <vt:lpstr>Valuation – Fluxo de Caixa Descontado</vt:lpstr>
      <vt:lpstr>Valuation – Fluxo de Caixa Descontado</vt:lpstr>
      <vt:lpstr>Valuation – Fluxo de Caixa Descontado</vt:lpstr>
      <vt:lpstr>Valuation – Fluxo de Caixa Descontado</vt:lpstr>
      <vt:lpstr>Valuation – Fluxo de Caixa Descontado</vt:lpstr>
      <vt:lpstr>Valuation – Avaliação Relativa</vt:lpstr>
      <vt:lpstr>Valuation – Avaliação Relativa</vt:lpstr>
      <vt:lpstr>Valuation – Avaliação Relativa - Receitas</vt:lpstr>
      <vt:lpstr>Valuation – Avaliação Relativa Mercado</vt:lpstr>
      <vt:lpstr>Valuation – Avaliação Relativa Mercado</vt:lpstr>
      <vt:lpstr>Valuation – Avaliação Relativa Mercado</vt:lpstr>
      <vt:lpstr>Valuation – expressões </vt:lpstr>
      <vt:lpstr>Valuation – Avaliação Relativa</vt:lpstr>
      <vt:lpstr>Valuation – Opções Reais</vt:lpstr>
      <vt:lpstr>Valuation – Opções Reais</vt:lpstr>
      <vt:lpstr>Valuation - ao longo do ciclo de vida</vt:lpstr>
      <vt:lpstr>Valuation – através dos setores</vt:lpstr>
      <vt:lpstr>Valuation em Startups – Métodos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Valuation</dc:title>
  <dc:creator>Érica</dc:creator>
  <cp:lastModifiedBy>Ana Paula Mussi Szabo Cherobim</cp:lastModifiedBy>
  <cp:revision>20</cp:revision>
  <dcterms:created xsi:type="dcterms:W3CDTF">2021-04-26T17:14:21Z</dcterms:created>
  <dcterms:modified xsi:type="dcterms:W3CDTF">2025-10-03T17:15:35Z</dcterms:modified>
</cp:coreProperties>
</file>